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6"/>
  </p:notesMasterIdLst>
  <p:handoutMasterIdLst>
    <p:handoutMasterId r:id="rId37"/>
  </p:handoutMasterIdLst>
  <p:sldIdLst>
    <p:sldId id="334" r:id="rId2"/>
    <p:sldId id="323" r:id="rId3"/>
    <p:sldId id="324" r:id="rId4"/>
    <p:sldId id="325" r:id="rId5"/>
    <p:sldId id="315" r:id="rId6"/>
    <p:sldId id="306" r:id="rId7"/>
    <p:sldId id="340" r:id="rId8"/>
    <p:sldId id="338" r:id="rId9"/>
    <p:sldId id="326" r:id="rId10"/>
    <p:sldId id="337" r:id="rId11"/>
    <p:sldId id="314" r:id="rId12"/>
    <p:sldId id="330" r:id="rId13"/>
    <p:sldId id="342" r:id="rId14"/>
    <p:sldId id="331" r:id="rId15"/>
    <p:sldId id="308" r:id="rId16"/>
    <p:sldId id="335" r:id="rId17"/>
    <p:sldId id="341" r:id="rId18"/>
    <p:sldId id="328" r:id="rId19"/>
    <p:sldId id="329" r:id="rId20"/>
    <p:sldId id="336" r:id="rId21"/>
    <p:sldId id="333" r:id="rId22"/>
    <p:sldId id="332" r:id="rId23"/>
    <p:sldId id="304" r:id="rId24"/>
    <p:sldId id="309" r:id="rId25"/>
    <p:sldId id="310" r:id="rId26"/>
    <p:sldId id="312" r:id="rId27"/>
    <p:sldId id="313" r:id="rId28"/>
    <p:sldId id="316" r:id="rId29"/>
    <p:sldId id="317" r:id="rId30"/>
    <p:sldId id="318" r:id="rId31"/>
    <p:sldId id="327" r:id="rId32"/>
    <p:sldId id="319" r:id="rId33"/>
    <p:sldId id="321" r:id="rId34"/>
    <p:sldId id="322" r:id="rId35"/>
  </p:sldIdLst>
  <p:sldSz cx="7620000" cy="5715000"/>
  <p:notesSz cx="6858000" cy="9144000"/>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qman samani"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26737" autoAdjust="0"/>
  </p:normalViewPr>
  <p:slideViewPr>
    <p:cSldViewPr snapToGrid="0">
      <p:cViewPr varScale="1">
        <p:scale>
          <a:sx n="26" d="100"/>
          <a:sy n="26" d="100"/>
        </p:scale>
        <p:origin x="3235" y="1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3" d="100"/>
          <a:sy n="83" d="100"/>
        </p:scale>
        <p:origin x="385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8313" y="243069"/>
            <a:ext cx="5903912" cy="458788"/>
          </a:xfrm>
          <a:prstGeom prst="rect">
            <a:avLst/>
          </a:prstGeom>
        </p:spPr>
        <p:txBody>
          <a:bodyPr vert="horz" lIns="0" tIns="0" rIns="0" bIns="0" rtlCol="0"/>
          <a:lstStyle>
            <a:lvl1pPr algn="l">
              <a:defRPr sz="1200"/>
            </a:lvl1pPr>
          </a:lstStyle>
          <a:p>
            <a:r>
              <a:rPr lang="en-US" b="1"/>
              <a:t>Titel der Präsentation</a:t>
            </a:r>
          </a:p>
        </p:txBody>
      </p:sp>
      <p:sp>
        <p:nvSpPr>
          <p:cNvPr id="3" name="Datumsplatzhalter 2"/>
          <p:cNvSpPr>
            <a:spLocks noGrp="1"/>
          </p:cNvSpPr>
          <p:nvPr>
            <p:ph type="dt" sz="quarter" idx="1"/>
          </p:nvPr>
        </p:nvSpPr>
        <p:spPr>
          <a:xfrm>
            <a:off x="5483506" y="8777812"/>
            <a:ext cx="648000" cy="144000"/>
          </a:xfrm>
          <a:prstGeom prst="rect">
            <a:avLst/>
          </a:prstGeom>
        </p:spPr>
        <p:txBody>
          <a:bodyPr vert="horz" lIns="0" tIns="0" rIns="0" bIns="0" rtlCol="0" anchor="t"/>
          <a:lstStyle>
            <a:lvl1pPr algn="r">
              <a:defRPr sz="1200"/>
            </a:lvl1pPr>
          </a:lstStyle>
          <a:p>
            <a:pPr algn="l"/>
            <a:fld id="{0F5FCC5A-53FE-4A3E-8719-98E5AA702038}" type="datetime1">
              <a:rPr lang="de-DE" sz="800" smtClean="0"/>
              <a:t>27.06.2024</a:t>
            </a:fld>
            <a:endParaRPr lang="en-US" sz="800"/>
          </a:p>
        </p:txBody>
      </p:sp>
      <p:sp>
        <p:nvSpPr>
          <p:cNvPr id="4" name="Fußzeilenplatzhalter 3"/>
          <p:cNvSpPr>
            <a:spLocks noGrp="1"/>
          </p:cNvSpPr>
          <p:nvPr>
            <p:ph type="ftr" sz="quarter" idx="2"/>
          </p:nvPr>
        </p:nvSpPr>
        <p:spPr>
          <a:xfrm>
            <a:off x="468313" y="8777813"/>
            <a:ext cx="4500000" cy="144000"/>
          </a:xfrm>
          <a:prstGeom prst="rect">
            <a:avLst/>
          </a:prstGeom>
        </p:spPr>
        <p:txBody>
          <a:bodyPr vert="horz" lIns="0" tIns="0" rIns="0" bIns="0" rtlCol="0" anchor="t"/>
          <a:lstStyle>
            <a:lvl1pPr algn="l">
              <a:defRPr sz="1200"/>
            </a:lvl1pPr>
          </a:lstStyle>
          <a:p>
            <a:r>
              <a:rPr lang="en-US" sz="800"/>
              <a:t>Universität Stuttgart</a:t>
            </a:r>
          </a:p>
        </p:txBody>
      </p:sp>
      <p:sp>
        <p:nvSpPr>
          <p:cNvPr id="5" name="Foliennummernplatzhalter 4"/>
          <p:cNvSpPr>
            <a:spLocks noGrp="1"/>
          </p:cNvSpPr>
          <p:nvPr>
            <p:ph type="sldNum" sz="quarter" idx="3"/>
          </p:nvPr>
        </p:nvSpPr>
        <p:spPr>
          <a:xfrm>
            <a:off x="6270195" y="8777813"/>
            <a:ext cx="360000" cy="144000"/>
          </a:xfrm>
          <a:prstGeom prst="rect">
            <a:avLst/>
          </a:prstGeom>
        </p:spPr>
        <p:txBody>
          <a:bodyPr vert="horz" lIns="0" tIns="0" rIns="0" bIns="0" rtlCol="0" anchor="t"/>
          <a:lstStyle>
            <a:lvl1pPr algn="r">
              <a:defRPr sz="1200"/>
            </a:lvl1pPr>
          </a:lstStyle>
          <a:p>
            <a:pPr algn="l"/>
            <a:fld id="{EE9A79A6-2547-4C8F-B0ED-316280A1A122}" type="slidenum">
              <a:rPr lang="en-US" sz="800" smtClean="0"/>
              <a:pPr algn="l"/>
              <a:t>‹#›</a:t>
            </a:fld>
            <a:endParaRPr lang="en-US" sz="800"/>
          </a:p>
        </p:txBody>
      </p:sp>
    </p:spTree>
    <p:extLst>
      <p:ext uri="{BB962C8B-B14F-4D97-AF65-F5344CB8AC3E}">
        <p14:creationId xmlns:p14="http://schemas.microsoft.com/office/powerpoint/2010/main" val="2561533372"/>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95" userDrawn="1">
          <p15:clr>
            <a:srgbClr val="F26B43"/>
          </p15:clr>
        </p15:guide>
        <p15:guide id="3" pos="4014"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8000" y="244800"/>
            <a:ext cx="5904000" cy="458788"/>
          </a:xfrm>
          <a:prstGeom prst="rect">
            <a:avLst/>
          </a:prstGeom>
        </p:spPr>
        <p:txBody>
          <a:bodyPr vert="horz" lIns="0" tIns="0" rIns="0" bIns="0" rtlCol="0"/>
          <a:lstStyle>
            <a:lvl1pPr algn="l">
              <a:defRPr sz="1200" b="1"/>
            </a:lvl1pPr>
          </a:lstStyle>
          <a:p>
            <a:r>
              <a:rPr lang="en-US" dirty="0" err="1"/>
              <a:t>Titel</a:t>
            </a:r>
            <a:r>
              <a:rPr lang="en-US" dirty="0"/>
              <a:t> der </a:t>
            </a:r>
            <a:r>
              <a:rPr lang="en-US" dirty="0" err="1"/>
              <a:t>Präsentation</a:t>
            </a:r>
            <a:endParaRPr lang="en-US" dirty="0"/>
          </a:p>
        </p:txBody>
      </p:sp>
      <p:sp>
        <p:nvSpPr>
          <p:cNvPr id="3" name="Datumsplatzhalter 2"/>
          <p:cNvSpPr>
            <a:spLocks noGrp="1"/>
          </p:cNvSpPr>
          <p:nvPr>
            <p:ph type="dt" idx="1"/>
          </p:nvPr>
        </p:nvSpPr>
        <p:spPr>
          <a:xfrm>
            <a:off x="5482800" y="8776800"/>
            <a:ext cx="648000" cy="144000"/>
          </a:xfrm>
          <a:prstGeom prst="rect">
            <a:avLst/>
          </a:prstGeom>
        </p:spPr>
        <p:txBody>
          <a:bodyPr vert="horz" lIns="0" tIns="0" rIns="0" bIns="0" rtlCol="0" anchor="t"/>
          <a:lstStyle>
            <a:lvl1pPr algn="l">
              <a:defRPr sz="800"/>
            </a:lvl1pPr>
          </a:lstStyle>
          <a:p>
            <a:fld id="{C9FAD046-214C-48D0-9F4B-F9ECF7E01929}" type="datetime1">
              <a:rPr lang="de-DE" smtClean="0"/>
              <a:t>27.06.2024</a:t>
            </a:fld>
            <a:endParaRPr lang="en-US"/>
          </a:p>
        </p:txBody>
      </p:sp>
      <p:sp>
        <p:nvSpPr>
          <p:cNvPr id="4" name="Folienbildplatzhalter 3"/>
          <p:cNvSpPr>
            <a:spLocks noGrp="1" noRot="1" noChangeAspect="1"/>
          </p:cNvSpPr>
          <p:nvPr>
            <p:ph type="sldImg" idx="2"/>
          </p:nvPr>
        </p:nvSpPr>
        <p:spPr>
          <a:xfrm>
            <a:off x="468313" y="1009019"/>
            <a:ext cx="4114800" cy="3086100"/>
          </a:xfrm>
          <a:prstGeom prst="rect">
            <a:avLst/>
          </a:prstGeom>
          <a:noFill/>
          <a:ln w="6350">
            <a:solidFill>
              <a:schemeClr val="tx1"/>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468313" y="4400550"/>
            <a:ext cx="5903912" cy="3600450"/>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6" name="Fußzeilenplatzhalter 5"/>
          <p:cNvSpPr>
            <a:spLocks noGrp="1"/>
          </p:cNvSpPr>
          <p:nvPr>
            <p:ph type="ftr" sz="quarter" idx="4"/>
          </p:nvPr>
        </p:nvSpPr>
        <p:spPr>
          <a:xfrm>
            <a:off x="468000" y="8776800"/>
            <a:ext cx="4500000" cy="144000"/>
          </a:xfrm>
          <a:prstGeom prst="rect">
            <a:avLst/>
          </a:prstGeom>
        </p:spPr>
        <p:txBody>
          <a:bodyPr vert="horz" lIns="0" tIns="0" rIns="0" bIns="0" rtlCol="0" anchor="t"/>
          <a:lstStyle>
            <a:lvl1pPr algn="l">
              <a:defRPr sz="800"/>
            </a:lvl1pPr>
          </a:lstStyle>
          <a:p>
            <a:r>
              <a:rPr lang="en-US" dirty="0" err="1"/>
              <a:t>Universität</a:t>
            </a:r>
            <a:r>
              <a:rPr lang="en-US" dirty="0"/>
              <a:t> Stuttgart</a:t>
            </a:r>
          </a:p>
        </p:txBody>
      </p:sp>
      <p:sp>
        <p:nvSpPr>
          <p:cNvPr id="7" name="Foliennummernplatzhalter 6"/>
          <p:cNvSpPr>
            <a:spLocks noGrp="1"/>
          </p:cNvSpPr>
          <p:nvPr>
            <p:ph type="sldNum" sz="quarter" idx="5"/>
          </p:nvPr>
        </p:nvSpPr>
        <p:spPr>
          <a:xfrm>
            <a:off x="6271200" y="8776800"/>
            <a:ext cx="360000" cy="144000"/>
          </a:xfrm>
          <a:prstGeom prst="rect">
            <a:avLst/>
          </a:prstGeom>
        </p:spPr>
        <p:txBody>
          <a:bodyPr vert="horz" lIns="0" tIns="0" rIns="0" bIns="0" rtlCol="0" anchor="t"/>
          <a:lstStyle>
            <a:lvl1pPr algn="l">
              <a:defRPr sz="800"/>
            </a:lvl1pPr>
          </a:lstStyle>
          <a:p>
            <a:fld id="{05DD1DF0-DD4E-4B0C-B0FD-D16D9D2A9750}" type="slidenum">
              <a:rPr lang="en-US" smtClean="0"/>
              <a:pPr/>
              <a:t>‹#›</a:t>
            </a:fld>
            <a:endParaRPr lang="en-US"/>
          </a:p>
        </p:txBody>
      </p:sp>
    </p:spTree>
    <p:extLst>
      <p:ext uri="{BB962C8B-B14F-4D97-AF65-F5344CB8AC3E}">
        <p14:creationId xmlns:p14="http://schemas.microsoft.com/office/powerpoint/2010/main" val="3888985705"/>
      </p:ext>
    </p:extLst>
  </p:cSld>
  <p:clrMap bg1="lt1" tx1="dk1" bg2="lt2" tx2="dk2" accent1="accent1" accent2="accent2" accent3="accent3" accent4="accent4" accent5="accent5" accent6="accent6" hlink="hlink" folHlink="folHlink"/>
  <p:hf/>
  <p:notesStyle>
    <a:lvl1pPr marL="180975" indent="-180975" algn="l" defTabSz="713232" rtl="0" eaLnBrk="1" latinLnBrk="0" hangingPunct="1">
      <a:lnSpc>
        <a:spcPct val="120000"/>
      </a:lnSpc>
      <a:buClr>
        <a:schemeClr val="accent1"/>
      </a:buClr>
      <a:buFont typeface="Arial" panose="020B0604020202020204" pitchFamily="34" charset="0"/>
      <a:buChar char="•"/>
      <a:defRPr sz="1000" kern="1200">
        <a:solidFill>
          <a:schemeClr val="tx1"/>
        </a:solidFill>
        <a:latin typeface="+mn-lt"/>
        <a:ea typeface="+mn-ea"/>
        <a:cs typeface="+mn-cs"/>
      </a:defRPr>
    </a:lvl1pPr>
    <a:lvl2pPr marL="358775" indent="-177800"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2pPr>
    <a:lvl3pPr marL="538163" indent="-179388"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3pPr>
    <a:lvl4pPr marL="719138" indent="-180975"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4pPr>
    <a:lvl5pPr marL="896938" indent="-177800"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95" userDrawn="1">
          <p15:clr>
            <a:srgbClr val="F26B43"/>
          </p15:clr>
        </p15:guide>
        <p15:guide id="3" pos="4014"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google.com/url?sa=t&amp;source=web&amp;rct=j&amp;opi=89978449&amp;url=https://en.wikipedia.org/wiki/Absolute_configuration&amp;ved=2ahUKEwiSzbSG8fmGAxVYhf0HHfz6ClUQFnoECBMQAw&amp;usg=AOvVaw0sUJCgA5FeFiGEKUakGFn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114800" cy="3086100"/>
          </a:xfrm>
        </p:spPr>
      </p:sp>
      <p:sp>
        <p:nvSpPr>
          <p:cNvPr id="3" name="Notes Placeholder 2"/>
          <p:cNvSpPr>
            <a:spLocks noGrp="1"/>
          </p:cNvSpPr>
          <p:nvPr>
            <p:ph type="body" idx="1"/>
          </p:nvPr>
        </p:nvSpPr>
        <p:spPr/>
        <p:txBody>
          <a:bodyPr/>
          <a:lstStyle/>
          <a:p>
            <a:r>
              <a:rPr lang="en-US" dirty="0"/>
              <a:t>Welcome everyone to my presentation. Today, I will discuss the article “Regulation of </a:t>
            </a:r>
            <a:r>
              <a:rPr lang="en-US" dirty="0" err="1"/>
              <a:t>Ferroptotic</a:t>
            </a:r>
            <a:r>
              <a:rPr lang="en-US" dirty="0"/>
              <a:t> Cancer Cell Death by GPX4,” published in 2014.</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274F3A93-59D1-4AE3-A688-90AD541CE4E5}" type="datetime1">
              <a:rPr lang="de-DE" smtClean="0"/>
              <a:t>27.06.2024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a:t>
            </a:fld>
            <a:endParaRPr lang="en-US"/>
          </a:p>
        </p:txBody>
      </p:sp>
    </p:spTree>
    <p:extLst>
      <p:ext uri="{BB962C8B-B14F-4D97-AF65-F5344CB8AC3E}">
        <p14:creationId xmlns:p14="http://schemas.microsoft.com/office/powerpoint/2010/main" val="154969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114800" cy="3086100"/>
          </a:xfrm>
        </p:spPr>
      </p:sp>
      <p:sp>
        <p:nvSpPr>
          <p:cNvPr id="3" name="Notes Placeholder 2"/>
          <p:cNvSpPr>
            <a:spLocks noGrp="1"/>
          </p:cNvSpPr>
          <p:nvPr>
            <p:ph type="body" idx="1"/>
          </p:nvPr>
        </p:nvSpPr>
        <p:spPr/>
        <p:txBody>
          <a:bodyPr/>
          <a:lstStyle/>
          <a:p>
            <a:r>
              <a:rPr lang="en-US" dirty="0"/>
              <a:t>To understand how RSL3 reduces cellular ROS levels without depleting GSH, researchers used affinity-based </a:t>
            </a:r>
            <a:r>
              <a:rPr lang="en-US" dirty="0" err="1"/>
              <a:t>chemoproteomics</a:t>
            </a:r>
            <a:r>
              <a:rPr lang="en-US" dirty="0"/>
              <a:t>. In Figure 12, which shows the results of this experiment, GPX4 is highlighted in red as the top protein targeted by RSL3. This suggests that RSL3 directly interacts with GPX4, potentially explaining how it influences cellular ROS levels independently of GSH.</a:t>
            </a:r>
          </a:p>
          <a:p>
            <a:pPr marL="0" indent="0">
              <a:buNone/>
            </a:pPr>
            <a:endParaRPr lang="en-US" sz="1000" b="0" i="0" dirty="0">
              <a:solidFill>
                <a:srgbClr val="000000"/>
              </a:solidFill>
              <a:effectLst/>
              <a:latin typeface="AdvPSA183"/>
            </a:endParaRPr>
          </a:p>
          <a:p>
            <a:pPr marL="0" marR="0" lvl="0" indent="0"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None/>
              <a:tabLst/>
              <a:defRPr/>
            </a:pPr>
            <a:endParaRPr lang="en-US" dirty="0"/>
          </a:p>
          <a:p>
            <a:pPr marL="0" marR="0" lvl="0" indent="0"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None/>
              <a:tabLst/>
              <a:defRPr/>
            </a:pPr>
            <a:endParaRPr lang="en-US" dirty="0"/>
          </a:p>
          <a:p>
            <a:pPr marL="0" marR="0" lvl="0" indent="0"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None/>
              <a:tabLst/>
              <a:defRPr/>
            </a:pPr>
            <a:endParaRPr lang="en-US" dirty="0"/>
          </a:p>
          <a:p>
            <a:pPr marL="0" marR="0" lvl="0" indent="0"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None/>
              <a:tabLst/>
              <a:defRPr/>
            </a:pPr>
            <a:endParaRPr lang="en-US" dirty="0"/>
          </a:p>
          <a:p>
            <a:pPr marL="0" marR="0" lvl="0" indent="0"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None/>
              <a:tabLst/>
              <a:defRPr/>
            </a:pPr>
            <a:endParaRPr lang="en-US" dirty="0"/>
          </a:p>
          <a:p>
            <a:pPr marL="0" marR="0" lvl="0" indent="0"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None/>
              <a:tabLst/>
              <a:defRPr/>
            </a:pPr>
            <a:br>
              <a:rPr lang="en-US" dirty="0"/>
            </a:br>
            <a:endParaRPr lang="en-US" dirty="0"/>
          </a:p>
          <a:p>
            <a:pPr marL="180975" marR="0" lvl="0" indent="-180975" algn="l" defTabSz="713232" rtl="0" eaLnBrk="1" fontAlgn="auto" latinLnBrk="0" hangingPunct="1">
              <a:lnSpc>
                <a:spcPct val="120000"/>
              </a:lnSpc>
              <a:spcBef>
                <a:spcPts val="0"/>
              </a:spcBef>
              <a:spcAft>
                <a:spcPts val="0"/>
              </a:spcAft>
              <a:buClr>
                <a:schemeClr val="accent1"/>
              </a:buClr>
              <a:buSzTx/>
              <a:buFontTx/>
              <a:buChar char="-"/>
              <a:tabLst/>
              <a:defRPr/>
            </a:pPr>
            <a:r>
              <a:rPr lang="en-US" b="1" dirty="0"/>
              <a:t>Affinity-based </a:t>
            </a:r>
            <a:r>
              <a:rPr lang="en-US" b="1" dirty="0" err="1"/>
              <a:t>chemoproteomics</a:t>
            </a:r>
            <a:r>
              <a:rPr lang="en-US" b="1" dirty="0"/>
              <a:t>: </a:t>
            </a:r>
            <a:r>
              <a:rPr lang="en-US" dirty="0"/>
              <a:t>is a scientific method used to identify and study interactions between small molecules (like drugs or compounds) and proteins within cells. It involves using chemical probes that are designed to bind specifically to target proteins of interest. By analyzing these interactions, researchers can identify potential target proteins for a given compound and understand its mechanism of action at the molecular level. In the context of RSL3 and GPX4, affinity-based </a:t>
            </a:r>
            <a:r>
              <a:rPr lang="en-US" dirty="0" err="1"/>
              <a:t>chemoproteomics</a:t>
            </a:r>
            <a:r>
              <a:rPr lang="en-US" dirty="0"/>
              <a:t> was employed to identify GPX4 as a primary target of RSL3, revealing how RSL3 affects cellular processes related to oxidative stress and cell death.</a:t>
            </a:r>
          </a:p>
          <a:p>
            <a:pPr marL="180975" marR="0" lvl="0" indent="-180975" algn="l" defTabSz="713232" rtl="0" eaLnBrk="1" fontAlgn="auto" latinLnBrk="0" hangingPunct="1">
              <a:lnSpc>
                <a:spcPct val="120000"/>
              </a:lnSpc>
              <a:spcBef>
                <a:spcPts val="0"/>
              </a:spcBef>
              <a:spcAft>
                <a:spcPts val="0"/>
              </a:spcAft>
              <a:buClr>
                <a:schemeClr val="accent1"/>
              </a:buClr>
              <a:buSzTx/>
              <a:buFontTx/>
              <a:buChar char="-"/>
              <a:tabLst/>
              <a:defRPr/>
            </a:pPr>
            <a:endParaRPr lang="en-US" dirty="0"/>
          </a:p>
          <a:p>
            <a:r>
              <a:rPr lang="en-US" b="1" dirty="0"/>
              <a:t>Active Probe Treatment</a:t>
            </a:r>
            <a:r>
              <a:rPr lang="en-US" dirty="0"/>
              <a:t>: This treatment allows the active form of RSL3 to interact and bind specifically to its target proteins within the cells.</a:t>
            </a:r>
          </a:p>
          <a:p>
            <a:r>
              <a:rPr lang="en-US" b="1" dirty="0"/>
              <a:t>Inactive Probe Treatment:</a:t>
            </a:r>
            <a:r>
              <a:rPr lang="en-US" dirty="0"/>
              <a:t> This serves as a control to distinguish non-specific binding or background interactions that might occur with the fluorescein tag itself or with the inactive form of RSL3.</a:t>
            </a:r>
          </a:p>
          <a:p>
            <a:r>
              <a:rPr lang="en-US" b="1" dirty="0"/>
              <a:t>Competitor Treatment</a:t>
            </a:r>
            <a:r>
              <a:rPr lang="en-US" dirty="0"/>
              <a:t>: This treatment is designed to compete with the active probe for binding sites on target proteins within the cells. </a:t>
            </a:r>
          </a:p>
          <a:p>
            <a:pPr marL="180975" marR="0" lvl="0" indent="-180975" algn="l" defTabSz="713232" rtl="0" eaLnBrk="1" fontAlgn="auto" latinLnBrk="0" hangingPunct="1">
              <a:lnSpc>
                <a:spcPct val="120000"/>
              </a:lnSpc>
              <a:spcBef>
                <a:spcPts val="0"/>
              </a:spcBef>
              <a:spcAft>
                <a:spcPts val="0"/>
              </a:spcAft>
              <a:buClr>
                <a:schemeClr val="accent1"/>
              </a:buClr>
              <a:buSzTx/>
              <a:buFontTx/>
              <a:buChar char="-"/>
              <a:tabLst/>
              <a:defRPr/>
            </a:pPr>
            <a:endParaRPr lang="en-US" dirty="0"/>
          </a:p>
          <a:p>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E4ED5122-76AA-4222-8096-D97645BC6D02}" type="datetime1">
              <a:rPr lang="de-DE" smtClean="0"/>
              <a:t>27.06.2024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10</a:t>
            </a:fld>
            <a:endParaRPr lang="en-US"/>
          </a:p>
        </p:txBody>
      </p:sp>
    </p:spTree>
    <p:extLst>
      <p:ext uri="{BB962C8B-B14F-4D97-AF65-F5344CB8AC3E}">
        <p14:creationId xmlns:p14="http://schemas.microsoft.com/office/powerpoint/2010/main" val="2212586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114800" cy="3086100"/>
          </a:xfrm>
        </p:spPr>
      </p:sp>
      <p:sp>
        <p:nvSpPr>
          <p:cNvPr id="3" name="Notes Placeholder 2"/>
          <p:cNvSpPr>
            <a:spLocks noGrp="1"/>
          </p:cNvSpPr>
          <p:nvPr>
            <p:ph type="body" idx="1"/>
          </p:nvPr>
        </p:nvSpPr>
        <p:spPr/>
        <p:txBody>
          <a:bodyPr/>
          <a:lstStyle/>
          <a:p>
            <a:r>
              <a:rPr lang="en-US" dirty="0"/>
              <a:t>In this section of the study, the effect of GPX4 expression levels on the lethality of RSL3 was investigated. First, GPX4 mRNA was knocked down using shRNA. As shown in Figure 13, the bar graph illustrates the GPX4 relative expression levels for two different </a:t>
            </a:r>
            <a:r>
              <a:rPr lang="en-US" dirty="0" err="1"/>
              <a:t>shRNAs</a:t>
            </a:r>
            <a:r>
              <a:rPr lang="en-US" dirty="0"/>
              <a:t> compared to the control sample. We can see that the GPX4 mRNA level in the knockdown samples is reduced to about one-fourth of the control.</a:t>
            </a:r>
          </a:p>
          <a:p>
            <a:r>
              <a:rPr lang="en-US" dirty="0"/>
              <a:t>The scatter plot on the left side of this figure shows the cell viability of these knockdown cell lines treated with different concentrations of RSL3. As the RSL3 concentration increases, the viability of the cells decreases, indicating that reducing GPX4 levels sensitizes the cells to RSL3.</a:t>
            </a:r>
          </a:p>
          <a:p>
            <a:r>
              <a:rPr lang="en-US" dirty="0"/>
              <a:t>In the second illustration on the bottom right side(figure 14), GPX4 is overexpressed. This scatter plot demonstrates the cell viability of these overexpressed cell lines treated with various concentrations of RSL3. Overexpression of GPX4 results in increased resistance to RSL3, as shown by higher cell viability even at higher concentrations of RSL3.</a:t>
            </a:r>
          </a:p>
          <a:p>
            <a:r>
              <a:rPr lang="en-US" dirty="0"/>
              <a:t>When we compare these two conditions, we can clearly see how GPX4 expression levels affect cell sensitivity to RSL3 treatment. Reducing GPX4 levels increases sensitivity, while overexpressing it provides resistance to RSL3 treatment.</a:t>
            </a:r>
          </a:p>
          <a:p>
            <a:endParaRPr lang="de-DE" dirty="0"/>
          </a:p>
          <a:p>
            <a:endParaRPr lang="de-DE" dirty="0"/>
          </a:p>
          <a:p>
            <a:pPr marL="0" indent="0">
              <a:buNone/>
            </a:pPr>
            <a:br>
              <a:rPr lang="en-US" dirty="0"/>
            </a:br>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FEEEF6AD-275A-425D-9558-94547650687E}" type="datetime1">
              <a:rPr lang="de-DE" smtClean="0"/>
              <a:t>27.06.2024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11</a:t>
            </a:fld>
            <a:endParaRPr lang="en-US"/>
          </a:p>
        </p:txBody>
      </p:sp>
    </p:spTree>
    <p:extLst>
      <p:ext uri="{BB962C8B-B14F-4D97-AF65-F5344CB8AC3E}">
        <p14:creationId xmlns:p14="http://schemas.microsoft.com/office/powerpoint/2010/main" val="2934302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114800" cy="3086100"/>
          </a:xfrm>
        </p:spPr>
      </p:sp>
      <p:sp>
        <p:nvSpPr>
          <p:cNvPr id="3" name="Notes Placeholder 2"/>
          <p:cNvSpPr>
            <a:spLocks noGrp="1"/>
          </p:cNvSpPr>
          <p:nvPr>
            <p:ph type="body" idx="1"/>
          </p:nvPr>
        </p:nvSpPr>
        <p:spPr/>
        <p:txBody>
          <a:bodyPr/>
          <a:lstStyle/>
          <a:p>
            <a:pPr marL="0" indent="0">
              <a:buNone/>
            </a:pPr>
            <a:r>
              <a:rPr lang="en-US" sz="1800" b="0" i="0" dirty="0">
                <a:solidFill>
                  <a:srgbClr val="000000"/>
                </a:solidFill>
                <a:effectLst/>
                <a:latin typeface="AdvPSA183"/>
              </a:rPr>
              <a:t> </a:t>
            </a:r>
            <a:r>
              <a:rPr lang="en-US" sz="4000" dirty="0"/>
              <a:t>As we've seen in the species-level experiment with </a:t>
            </a:r>
            <a:r>
              <a:rPr lang="en-US" sz="4000" dirty="0" err="1"/>
              <a:t>Erastin</a:t>
            </a:r>
            <a:r>
              <a:rPr lang="en-US" sz="4000" dirty="0"/>
              <a:t>, let's now shift our focus to the results with RSL3.</a:t>
            </a:r>
            <a:endParaRPr lang="en-US" sz="1800" b="0" i="0" dirty="0">
              <a:solidFill>
                <a:srgbClr val="000000"/>
              </a:solidFill>
              <a:effectLst/>
              <a:latin typeface="AdvPSA183"/>
            </a:endParaRPr>
          </a:p>
          <a:p>
            <a:endParaRPr lang="en-US" sz="4000" dirty="0"/>
          </a:p>
          <a:p>
            <a:r>
              <a:rPr lang="en-US" sz="4000" dirty="0"/>
              <a:t>In this part of the study, they used the same mouse model in two different experiments. In the first experiment, mice were injected with human cancer cells and then treated with RSL3 one day later (which is the same </a:t>
            </a:r>
            <a:r>
              <a:rPr lang="en-US" sz="4000" dirty="0" err="1"/>
              <a:t>presedure</a:t>
            </a:r>
            <a:r>
              <a:rPr lang="en-US" sz="4000" dirty="0"/>
              <a:t> as in </a:t>
            </a:r>
            <a:r>
              <a:rPr lang="en-US" sz="4000" dirty="0" err="1"/>
              <a:t>erastin</a:t>
            </a:r>
            <a:r>
              <a:rPr lang="en-US" sz="4000" dirty="0"/>
              <a:t> experiment). </a:t>
            </a:r>
          </a:p>
          <a:p>
            <a:r>
              <a:rPr lang="en-US" sz="4000" dirty="0"/>
              <a:t>On the left side of Figure 13, we can compare tumor growth between an RSL3-treated mouse and a control mouse. The middle diagram shows how, at the population level, the tumors in RSL3-treated mice were smaller compared to those in control mice.</a:t>
            </a:r>
          </a:p>
          <a:p>
            <a:r>
              <a:rPr lang="en-US" sz="4000" dirty="0"/>
              <a:t>In the second experiment (which is a new </a:t>
            </a:r>
            <a:r>
              <a:rPr lang="en-US" sz="4000" dirty="0" err="1"/>
              <a:t>presidure</a:t>
            </a:r>
            <a:r>
              <a:rPr lang="en-US" sz="4000" dirty="0"/>
              <a:t>), mice were treated with RSL3 one week after they received human cancer cell injections, meaning the tumors were already established. As shown in the right side diagram of the figure, there is a significant shrinkage in the tumors of mice treated  with RSL3.</a:t>
            </a:r>
          </a:p>
          <a:p>
            <a:endParaRPr lang="en-US" sz="4000" dirty="0"/>
          </a:p>
          <a:p>
            <a:endParaRPr lang="en-US" sz="4000" dirty="0"/>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4000" b="1" dirty="0"/>
              <a:t>R and S: Configuration</a:t>
            </a:r>
            <a:endParaRPr lang="en-US" sz="7200" b="1" dirty="0">
              <a:hlinkClick r:id="rId3"/>
            </a:endParaRPr>
          </a:p>
          <a:p>
            <a:endParaRPr lang="en-US" sz="4000" dirty="0"/>
          </a:p>
          <a:p>
            <a:endParaRPr lang="en-US" sz="1800" b="0" i="0" dirty="0">
              <a:solidFill>
                <a:srgbClr val="000000"/>
              </a:solidFill>
              <a:effectLst/>
              <a:latin typeface="AdvPSA183"/>
            </a:endParaRP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206A3A25-0930-485F-B352-90E4E2ED8A94}" type="datetime1">
              <a:rPr lang="de-DE" smtClean="0"/>
              <a:t>27.06.2024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12</a:t>
            </a:fld>
            <a:endParaRPr lang="en-US"/>
          </a:p>
        </p:txBody>
      </p:sp>
    </p:spTree>
    <p:extLst>
      <p:ext uri="{BB962C8B-B14F-4D97-AF65-F5344CB8AC3E}">
        <p14:creationId xmlns:p14="http://schemas.microsoft.com/office/powerpoint/2010/main" val="12820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114800" cy="3086100"/>
          </a:xfrm>
        </p:spPr>
      </p:sp>
      <p:sp>
        <p:nvSpPr>
          <p:cNvPr id="3" name="Notes Placeholder 2"/>
          <p:cNvSpPr>
            <a:spLocks noGrp="1"/>
          </p:cNvSpPr>
          <p:nvPr>
            <p:ph type="body" idx="1"/>
          </p:nvPr>
        </p:nvSpPr>
        <p:spPr/>
        <p:txBody>
          <a:bodyPr/>
          <a:lstStyle/>
          <a:p>
            <a:r>
              <a:rPr lang="en-US" dirty="0"/>
              <a:t>As the last part of my presentation, we analyze the discovery of additional ferroptosis-inducing compounds, or FINs, based on their selective lethality in BJ cell lines.</a:t>
            </a:r>
          </a:p>
          <a:p>
            <a:r>
              <a:rPr lang="en-US" dirty="0"/>
              <a:t>If we look at the Figure 16, the left panel of this figure shows a </a:t>
            </a:r>
            <a:r>
              <a:rPr lang="en-US" b="1" dirty="0"/>
              <a:t>dendrogram</a:t>
            </a:r>
            <a:r>
              <a:rPr lang="en-US" dirty="0"/>
              <a:t> representing the structural similarity among  16 discovered FIN compounds, using </a:t>
            </a:r>
            <a:r>
              <a:rPr lang="en-US" b="1" dirty="0"/>
              <a:t>the 2D </a:t>
            </a:r>
            <a:r>
              <a:rPr lang="en-US" b="1" dirty="0" err="1"/>
              <a:t>Tanimoto</a:t>
            </a:r>
            <a:r>
              <a:rPr lang="en-US" b="1" dirty="0"/>
              <a:t> Similarity</a:t>
            </a:r>
            <a:r>
              <a:rPr lang="en-US" dirty="0"/>
              <a:t> measure. Here higher values indicate greater structural similarity. (by the way, to choose these 16 molecules they tested over a million different compounds, which obviously is a huge amount of work)</a:t>
            </a:r>
          </a:p>
          <a:p>
            <a:r>
              <a:rPr lang="en-US" dirty="0"/>
              <a:t>anyway </a:t>
            </a:r>
          </a:p>
          <a:p>
            <a:r>
              <a:rPr lang="en-US" dirty="0"/>
              <a:t>The right panel displays the potency and selectivity of these compounds in four BJ-derived cell lines(DRD, </a:t>
            </a:r>
            <a:r>
              <a:rPr lang="en-US" dirty="0" err="1"/>
              <a:t>BJeLR</a:t>
            </a:r>
            <a:r>
              <a:rPr lang="en-US" dirty="0"/>
              <a:t>, </a:t>
            </a:r>
            <a:r>
              <a:rPr lang="en-US" dirty="0" err="1"/>
              <a:t>BHeHLT</a:t>
            </a:r>
            <a:r>
              <a:rPr lang="en-US" dirty="0"/>
              <a:t> and </a:t>
            </a:r>
            <a:r>
              <a:rPr lang="en-US" dirty="0" err="1"/>
              <a:t>BJeH</a:t>
            </a:r>
            <a:r>
              <a:rPr lang="en-US" dirty="0"/>
              <a:t>). The potency is represented by </a:t>
            </a:r>
            <a:r>
              <a:rPr lang="en-US" b="1" dirty="0"/>
              <a:t>GI50 values</a:t>
            </a:r>
            <a:r>
              <a:rPr lang="en-US" dirty="0"/>
              <a:t>, which indicate </a:t>
            </a:r>
            <a:r>
              <a:rPr lang="en-US" b="1" dirty="0"/>
              <a:t>the concentration needed to inhibit cell growth by 50%. Lower GI50 values mean higher potency</a:t>
            </a:r>
            <a:r>
              <a:rPr lang="en-US" dirty="0"/>
              <a:t>. Each colored dot represents a different cell line, with the position indicating the GI50 value for each compound. </a:t>
            </a:r>
          </a:p>
          <a:p>
            <a:endParaRPr lang="en-US" dirty="0"/>
          </a:p>
          <a:p>
            <a:r>
              <a:rPr lang="en-US" dirty="0"/>
              <a:t>From the diagram, we can see that some compounds, like DPI6 and RSL3 show high potency in specific cell lines, such as </a:t>
            </a:r>
            <a:r>
              <a:rPr lang="en-US" dirty="0" err="1"/>
              <a:t>BJeLR</a:t>
            </a:r>
            <a:r>
              <a:rPr lang="en-US" dirty="0"/>
              <a:t>, indicated by low GI50 values. This highlights the differential sensitivity of these cell lines to various FIN compounds.</a:t>
            </a:r>
          </a:p>
          <a:p>
            <a:endParaRPr lang="en-US" dirty="0"/>
          </a:p>
          <a:p>
            <a:r>
              <a:rPr lang="en-US" dirty="0"/>
              <a:t>These diagrams are only a small part of this section of the study. Unfortunately, we don't have enough time to go through all the findings. However, it clearly shows that there are many other compounds which have the potential to regulate ferroptosis.</a:t>
            </a:r>
          </a:p>
          <a:p>
            <a:endParaRPr lang="en-US" dirty="0"/>
          </a:p>
          <a:p>
            <a:r>
              <a:rPr lang="en-US" dirty="0"/>
              <a:t>What I forgot to explain in this figure is the RAS status, The RAS mutation leads to increase ROS-production in cells, making them more prone to oxidative stress and lipid peroxidation, which in turn makes these cells more vulnerable to ferroptosis. This is why cell lines with  +RAS status are generally more sensitive to ferroptosis-inducing compounds.</a:t>
            </a:r>
          </a:p>
          <a:p>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C9FAD046-214C-48D0-9F4B-F9ECF7E01929}" type="datetime1">
              <a:rPr lang="de-DE" smtClean="0"/>
              <a:t>27.06.2024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13</a:t>
            </a:fld>
            <a:endParaRPr lang="en-US"/>
          </a:p>
        </p:txBody>
      </p:sp>
    </p:spTree>
    <p:extLst>
      <p:ext uri="{BB962C8B-B14F-4D97-AF65-F5344CB8AC3E}">
        <p14:creationId xmlns:p14="http://schemas.microsoft.com/office/powerpoint/2010/main" val="2394820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114800" cy="3086100"/>
          </a:xfrm>
        </p:spPr>
      </p:sp>
      <p:sp>
        <p:nvSpPr>
          <p:cNvPr id="3" name="Notes Placeholder 2"/>
          <p:cNvSpPr>
            <a:spLocks noGrp="1"/>
          </p:cNvSpPr>
          <p:nvPr>
            <p:ph type="body" idx="1"/>
          </p:nvPr>
        </p:nvSpPr>
        <p:spPr/>
        <p:txBody>
          <a:bodyPr/>
          <a:lstStyle/>
          <a:p>
            <a:r>
              <a:rPr lang="en-US" dirty="0"/>
              <a:t>To summarize,</a:t>
            </a:r>
          </a:p>
          <a:p>
            <a:r>
              <a:rPr lang="en-US" dirty="0"/>
              <a:t>Today, we covered several key aspects of ferroptosis and the regulation of the GPX4 enzyme, all of which were studied in this research. We began with an introduction to ferroptosis.</a:t>
            </a:r>
          </a:p>
          <a:p>
            <a:r>
              <a:rPr lang="en-US" dirty="0"/>
              <a:t>Next, we discussed the critical role of GPX4 in protecting cells from oxidative damage by regulating lipid peroxidation.</a:t>
            </a:r>
          </a:p>
          <a:p>
            <a:r>
              <a:rPr lang="en-US" dirty="0"/>
              <a:t>Then, we explored how GPX4 is regulated both directly by RSL3 and indirectly by </a:t>
            </a:r>
            <a:r>
              <a:rPr lang="en-US" dirty="0" err="1"/>
              <a:t>Erastin</a:t>
            </a:r>
            <a:r>
              <a:rPr lang="en-US" dirty="0"/>
              <a:t>.</a:t>
            </a:r>
          </a:p>
          <a:p>
            <a:r>
              <a:rPr lang="en-US" dirty="0"/>
              <a:t>We also examined the effects of RSL3 and </a:t>
            </a:r>
            <a:r>
              <a:rPr lang="en-US" dirty="0" err="1"/>
              <a:t>Erastin</a:t>
            </a:r>
            <a:r>
              <a:rPr lang="en-US" dirty="0"/>
              <a:t> in animal models, focusing on their impact on tumor growth and inhibition.</a:t>
            </a:r>
          </a:p>
          <a:p>
            <a:r>
              <a:rPr lang="en-US" dirty="0"/>
              <a:t>Finally, we took a brief look at the discovered FINs, highlighting the potential of new compounds to regulate ferroptosis.</a:t>
            </a:r>
          </a:p>
          <a:p>
            <a:r>
              <a:rPr lang="en-US" dirty="0"/>
              <a:t>That concludes my presentation. Thank you all for your time and attention. If you have any questions about this study, please feel free to ask.</a:t>
            </a:r>
          </a:p>
          <a:p>
            <a:endParaRPr lang="en-US" dirty="0"/>
          </a:p>
          <a:p>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2E722A2D-B784-4CCE-BA27-875968E58C0F}" type="datetime1">
              <a:rPr lang="de-DE" smtClean="0"/>
              <a:t>27.06.2024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14</a:t>
            </a:fld>
            <a:endParaRPr lang="en-US"/>
          </a:p>
        </p:txBody>
      </p:sp>
    </p:spTree>
    <p:extLst>
      <p:ext uri="{BB962C8B-B14F-4D97-AF65-F5344CB8AC3E}">
        <p14:creationId xmlns:p14="http://schemas.microsoft.com/office/powerpoint/2010/main" val="3429212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114800" cy="3086100"/>
          </a:xfrm>
        </p:spPr>
      </p:sp>
      <p:sp>
        <p:nvSpPr>
          <p:cNvPr id="3" name="Notes Placeholder 2"/>
          <p:cNvSpPr>
            <a:spLocks noGrp="1"/>
          </p:cNvSpPr>
          <p:nvPr>
            <p:ph type="body" idx="1"/>
          </p:nvPr>
        </p:nvSpPr>
        <p:spPr/>
        <p:txBody>
          <a:bodyPr/>
          <a:lstStyle/>
          <a:p>
            <a:r>
              <a:rPr lang="en-US" dirty="0"/>
              <a:t>In another part of the study</a:t>
            </a:r>
            <a:r>
              <a:rPr lang="de-DE" dirty="0"/>
              <a:t> </a:t>
            </a:r>
            <a:r>
              <a:rPr lang="de-DE" dirty="0" err="1"/>
              <a:t>the</a:t>
            </a:r>
            <a:r>
              <a:rPr lang="de-DE" dirty="0"/>
              <a:t>  action-</a:t>
            </a:r>
            <a:r>
              <a:rPr lang="de-DE" dirty="0" err="1"/>
              <a:t>mechanism</a:t>
            </a:r>
            <a:r>
              <a:rPr lang="de-DE" dirty="0"/>
              <a:t> </a:t>
            </a:r>
            <a:r>
              <a:rPr lang="de-DE" dirty="0" err="1"/>
              <a:t>of</a:t>
            </a:r>
            <a:r>
              <a:rPr lang="de-DE" dirty="0"/>
              <a:t> RSL3 was </a:t>
            </a:r>
            <a:r>
              <a:rPr lang="de-DE" dirty="0" err="1"/>
              <a:t>studied</a:t>
            </a:r>
            <a:r>
              <a:rPr lang="de-DE" dirty="0"/>
              <a:t>. </a:t>
            </a:r>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3BDBE1F5-33E1-496A-A93A-4EBC2FBCBFBE}" type="datetime1">
              <a:rPr lang="de-DE" smtClean="0"/>
              <a:t>27.06.2024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20</a:t>
            </a:fld>
            <a:endParaRPr lang="en-US"/>
          </a:p>
        </p:txBody>
      </p:sp>
    </p:spTree>
    <p:extLst>
      <p:ext uri="{BB962C8B-B14F-4D97-AF65-F5344CB8AC3E}">
        <p14:creationId xmlns:p14="http://schemas.microsoft.com/office/powerpoint/2010/main" val="631652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114800" cy="3086100"/>
          </a:xfrm>
        </p:spPr>
      </p:sp>
      <p:sp>
        <p:nvSpPr>
          <p:cNvPr id="3" name="Notes Placeholder 2"/>
          <p:cNvSpPr>
            <a:spLocks noGrp="1"/>
          </p:cNvSpPr>
          <p:nvPr>
            <p:ph type="body" idx="1"/>
          </p:nvPr>
        </p:nvSpPr>
        <p:spPr/>
        <p:txBody>
          <a:bodyPr/>
          <a:lstStyle/>
          <a:p>
            <a:r>
              <a:rPr lang="en-US" dirty="0"/>
              <a:t>Now, let's start with a brief introduction to ferroptosis, Which we already familiar with. Ferroptosis is a type of programmed cell death. It is iron-dependent and was first described by Dixon and his colleagues in 2012.</a:t>
            </a:r>
          </a:p>
          <a:p>
            <a:r>
              <a:rPr lang="en-US" dirty="0"/>
              <a:t> Unlike other forms of cell death like apoptosis, necrosis, and autophagy, ferroptosis relies on iron and reactive oxygen species, or ROS.</a:t>
            </a:r>
          </a:p>
          <a:p>
            <a:r>
              <a:rPr lang="en-US" dirty="0"/>
              <a:t>This process involves the accumulation of lipid peroxides, which are harmful molecules formed when phospholipids containing polyunsaturated fatty acids, or PUFA-PLs, get oxidized. These lipid peroxides cause damage to cell membranes, leading to cell death.</a:t>
            </a:r>
          </a:p>
          <a:p>
            <a:pPr marL="0" indent="0">
              <a:buNone/>
            </a:pPr>
            <a:br>
              <a:rPr lang="en-US" dirty="0"/>
            </a:br>
            <a:endParaRPr lang="en-US" u="sng" dirty="0">
              <a:solidFill>
                <a:schemeClr val="tx1"/>
              </a:solidFill>
            </a:endParaRPr>
          </a:p>
          <a:p>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899C3006-407A-4B08-A6D9-F7352F1592E4}" type="datetime1">
              <a:rPr lang="de-DE" smtClean="0"/>
              <a:t>27.06.2024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2</a:t>
            </a:fld>
            <a:endParaRPr lang="en-US"/>
          </a:p>
        </p:txBody>
      </p:sp>
    </p:spTree>
    <p:extLst>
      <p:ext uri="{BB962C8B-B14F-4D97-AF65-F5344CB8AC3E}">
        <p14:creationId xmlns:p14="http://schemas.microsoft.com/office/powerpoint/2010/main" val="1417398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114800" cy="3086100"/>
          </a:xfrm>
        </p:spPr>
      </p:sp>
      <p:sp>
        <p:nvSpPr>
          <p:cNvPr id="3" name="Notes Placeholder 2"/>
          <p:cNvSpPr>
            <a:spLocks noGrp="1"/>
          </p:cNvSpPr>
          <p:nvPr>
            <p:ph type="body" idx="1"/>
          </p:nvPr>
        </p:nvSpPr>
        <p:spPr/>
        <p:txBody>
          <a:bodyPr/>
          <a:lstStyle/>
          <a:p>
            <a:r>
              <a:rPr lang="en-US" dirty="0"/>
              <a:t>The aim of this study, which I'll be presenting, is to explore how ferroptosis is regulated, particularly through the direct and indirect regulation of GPX4, which stands for </a:t>
            </a:r>
            <a:r>
              <a:rPr lang="en-US" dirty="0" err="1"/>
              <a:t>glutethiane</a:t>
            </a:r>
            <a:r>
              <a:rPr lang="en-US" dirty="0"/>
              <a:t> peroxides 4.</a:t>
            </a:r>
          </a:p>
          <a:p>
            <a:r>
              <a:rPr lang="en-US" dirty="0"/>
              <a:t>Figure 1 on the slide illustrates the main biochemical pathways involved in ferroptosis. It highlights two key mechanisms:</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b="0" dirty="0"/>
              <a:t>The first one: </a:t>
            </a:r>
            <a:r>
              <a:rPr lang="en-US" b="1" dirty="0"/>
              <a:t>Indirect regulation by class 1 FINs </a:t>
            </a:r>
            <a:r>
              <a:rPr lang="de-DE" b="1" dirty="0"/>
              <a:t>(</a:t>
            </a:r>
            <a:r>
              <a:rPr lang="de-DE" b="1" dirty="0" err="1"/>
              <a:t>short</a:t>
            </a:r>
            <a:r>
              <a:rPr lang="de-DE" b="1" dirty="0"/>
              <a:t> </a:t>
            </a:r>
            <a:r>
              <a:rPr lang="de-DE" b="1" dirty="0" err="1"/>
              <a:t>for</a:t>
            </a:r>
            <a:r>
              <a:rPr lang="de-DE" b="1" dirty="0"/>
              <a:t> </a:t>
            </a:r>
            <a:r>
              <a:rPr lang="de-DE" b="1" dirty="0" err="1"/>
              <a:t>Ferroptosis</a:t>
            </a:r>
            <a:r>
              <a:rPr lang="de-DE" b="1" dirty="0"/>
              <a:t> </a:t>
            </a:r>
            <a:r>
              <a:rPr lang="de-DE" b="1" dirty="0" err="1"/>
              <a:t>inducing</a:t>
            </a:r>
            <a:r>
              <a:rPr lang="de-DE" b="1" dirty="0"/>
              <a:t> </a:t>
            </a:r>
            <a:r>
              <a:rPr lang="de-DE" b="1" dirty="0" err="1"/>
              <a:t>agents</a:t>
            </a:r>
            <a:r>
              <a:rPr lang="de-DE" b="1" dirty="0"/>
              <a:t>)</a:t>
            </a:r>
            <a:r>
              <a:rPr lang="en-US" dirty="0"/>
              <a:t> like </a:t>
            </a:r>
            <a:r>
              <a:rPr lang="en-US" dirty="0" err="1"/>
              <a:t>Erastin</a:t>
            </a:r>
            <a:r>
              <a:rPr lang="en-US" dirty="0"/>
              <a:t>, which inhibit  </a:t>
            </a:r>
            <a:r>
              <a:rPr lang="en-US" dirty="0" err="1"/>
              <a:t>cytine</a:t>
            </a:r>
            <a:r>
              <a:rPr lang="en-US" dirty="0"/>
              <a:t>/glutamate transporter(</a:t>
            </a:r>
            <a:r>
              <a:rPr lang="en-US" dirty="0" err="1"/>
              <a:t>xCT</a:t>
            </a:r>
            <a:r>
              <a:rPr lang="en-US" dirty="0"/>
              <a:t>), leading to the depletion of glutathione and subsequent inhibition of GPX4.</a:t>
            </a:r>
          </a:p>
          <a:p>
            <a:pPr>
              <a:buFont typeface="Arial" panose="020B0604020202020204" pitchFamily="34" charset="0"/>
              <a:buChar char="•"/>
            </a:pPr>
            <a:r>
              <a:rPr lang="en-US" b="0" dirty="0"/>
              <a:t>The second one: </a:t>
            </a:r>
            <a:r>
              <a:rPr lang="en-US" b="1" dirty="0"/>
              <a:t>Direct regulation by class 2 FINs</a:t>
            </a:r>
            <a:r>
              <a:rPr lang="en-US" dirty="0"/>
              <a:t> like RSL3, which directly inhibit GPX4.</a:t>
            </a:r>
          </a:p>
          <a:p>
            <a:r>
              <a:rPr lang="en-US" dirty="0"/>
              <a:t>In this presentation, we'll focus on </a:t>
            </a:r>
            <a:r>
              <a:rPr lang="en-US" dirty="0" err="1"/>
              <a:t>Erastin</a:t>
            </a:r>
            <a:r>
              <a:rPr lang="en-US" dirty="0"/>
              <a:t> and RSL3 as examples of molecules that regulate ferroptosis through GPX4.</a:t>
            </a:r>
          </a:p>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B9416C18-FD21-4A11-81D4-36FE6BE2E60A}" type="datetime1">
              <a:rPr lang="de-DE" smtClean="0"/>
              <a:t>27.06.2024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3</a:t>
            </a:fld>
            <a:endParaRPr lang="en-US"/>
          </a:p>
        </p:txBody>
      </p:sp>
    </p:spTree>
    <p:extLst>
      <p:ext uri="{BB962C8B-B14F-4D97-AF65-F5344CB8AC3E}">
        <p14:creationId xmlns:p14="http://schemas.microsoft.com/office/powerpoint/2010/main" val="899395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114800" cy="3086100"/>
          </a:xfrm>
        </p:spPr>
      </p:sp>
      <p:sp>
        <p:nvSpPr>
          <p:cNvPr id="3" name="Notes Placeholder 2"/>
          <p:cNvSpPr>
            <a:spLocks noGrp="1"/>
          </p:cNvSpPr>
          <p:nvPr>
            <p:ph type="body" idx="1"/>
          </p:nvPr>
        </p:nvSpPr>
        <p:spPr/>
        <p:txBody>
          <a:bodyPr/>
          <a:lstStyle/>
          <a:p>
            <a:r>
              <a:rPr lang="en-US" dirty="0"/>
              <a:t>Now, let's delve into Glutathione Peroxidase 4, or GPX4, which is a crucial player in ferroptosis.</a:t>
            </a:r>
          </a:p>
          <a:p>
            <a:r>
              <a:rPr lang="en-US" dirty="0"/>
              <a:t>GPX4 belongs to the Glutathione Peroxidase family, which consists of eight enzymes: GPX1 to GPX8. This family is a central component of the cellular antioxidant defense system.</a:t>
            </a:r>
          </a:p>
          <a:p>
            <a:r>
              <a:rPr lang="en-US" dirty="0"/>
              <a:t>Among them, GPX4 is the key regulator of ferroptosis. It functions by reducing complex hydroperoxides into their respective alcohols. This process is essential for preventing the accumulation of harmful lipid peroxides.</a:t>
            </a:r>
          </a:p>
          <a:p>
            <a:r>
              <a:rPr lang="en-US" dirty="0"/>
              <a:t>If we look at Figure 2, we can see how this enzyme reduces hydroperoxides to the corresponding alcohols using glutathione as a reducing agent.</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42F9D6AB-9F13-4CD0-9E8C-318CC51407EE}" type="datetime1">
              <a:rPr lang="de-DE" smtClean="0"/>
              <a:t>27.06.2024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4</a:t>
            </a:fld>
            <a:endParaRPr lang="en-US"/>
          </a:p>
        </p:txBody>
      </p:sp>
    </p:spTree>
    <p:extLst>
      <p:ext uri="{BB962C8B-B14F-4D97-AF65-F5344CB8AC3E}">
        <p14:creationId xmlns:p14="http://schemas.microsoft.com/office/powerpoint/2010/main" val="2317450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114800" cy="3086100"/>
          </a:xfrm>
        </p:spPr>
      </p:sp>
      <p:sp>
        <p:nvSpPr>
          <p:cNvPr id="3" name="Notes Placeholder 2"/>
          <p:cNvSpPr>
            <a:spLocks noGrp="1"/>
          </p:cNvSpPr>
          <p:nvPr>
            <p:ph type="body" idx="1"/>
          </p:nvPr>
        </p:nvSpPr>
        <p:spPr/>
        <p:txBody>
          <a:bodyPr/>
          <a:lstStyle/>
          <a:p>
            <a:endParaRPr lang="en-US" sz="4000" dirty="0"/>
          </a:p>
          <a:p>
            <a:r>
              <a:rPr lang="en-US" sz="7200" dirty="0"/>
              <a:t>As the first part of this study, we will analyze experimental results that demonstrate the role of GPX4 in ferroptosis.</a:t>
            </a:r>
          </a:p>
          <a:p>
            <a:r>
              <a:rPr lang="en-US" sz="7200" dirty="0"/>
              <a:t>In a cell line known as </a:t>
            </a:r>
            <a:r>
              <a:rPr lang="en-US" sz="7200" dirty="0" err="1"/>
              <a:t>BJeLR</a:t>
            </a:r>
            <a:r>
              <a:rPr lang="en-US" sz="7200" dirty="0"/>
              <a:t>, six of the eight GPX family members, namely GPX1, 2, 3, 4, 7, and 8, were expressed. Then using siRNA, each isoform was individually knocked down to evaluate their effects on cell death by ferroptosis. As illustrated in Figure 3, several GPX family members (like GPX7, GPX8) significantly induce ferroptosis. However, the impact of GPX4 knockdown on cell viability is much greater than that of the other proteins, highlighting the critical role of GPX4 in regulating ferroptosis.</a:t>
            </a:r>
          </a:p>
          <a:p>
            <a:r>
              <a:rPr lang="en-US" sz="7200" dirty="0"/>
              <a:t>And if we look at Figure 4, we observe a significant increase in lipid ROS levels in cells with GPX4 knockdown. Given GPX4's crucial role as an enzyme in reducing ROS, it is logical that knocking down this enzyme leads to increased cell death through ferroptosis.</a:t>
            </a:r>
          </a:p>
          <a:p>
            <a:endParaRPr lang="en-US" sz="4000" dirty="0"/>
          </a:p>
          <a:p>
            <a:endParaRPr lang="en-US" sz="4000" dirty="0"/>
          </a:p>
          <a:p>
            <a:pPr marL="0" indent="0">
              <a:buNone/>
            </a:pPr>
            <a:endParaRPr lang="en-US" sz="4000" dirty="0"/>
          </a:p>
          <a:p>
            <a:endParaRPr lang="en-US" sz="4000" dirty="0"/>
          </a:p>
          <a:p>
            <a:pPr marL="0" indent="0">
              <a:buNone/>
            </a:pPr>
            <a:endParaRPr lang="en-US" sz="1800" b="0" i="0" dirty="0">
              <a:solidFill>
                <a:srgbClr val="000000"/>
              </a:solidFill>
              <a:effectLst/>
              <a:latin typeface="AdvPSA183"/>
            </a:endParaRPr>
          </a:p>
          <a:p>
            <a:endParaRPr lang="en-US" sz="1800" b="0" i="0" dirty="0">
              <a:solidFill>
                <a:srgbClr val="000000"/>
              </a:solidFill>
              <a:effectLst/>
              <a:latin typeface="AdvPSA183"/>
            </a:endParaRPr>
          </a:p>
          <a:p>
            <a:pPr marL="0" indent="0">
              <a:buNone/>
            </a:pPr>
            <a:br>
              <a:rPr lang="en-US" dirty="0"/>
            </a:br>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47205EC4-DD8E-42DC-B70E-BB8E48F3ED42}" type="datetime1">
              <a:rPr lang="de-DE" smtClean="0"/>
              <a:t>27.06.2024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5</a:t>
            </a:fld>
            <a:endParaRPr lang="en-US"/>
          </a:p>
        </p:txBody>
      </p:sp>
    </p:spTree>
    <p:extLst>
      <p:ext uri="{BB962C8B-B14F-4D97-AF65-F5344CB8AC3E}">
        <p14:creationId xmlns:p14="http://schemas.microsoft.com/office/powerpoint/2010/main" val="1187611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114800" cy="3086100"/>
          </a:xfrm>
        </p:spPr>
      </p:sp>
      <p:sp>
        <p:nvSpPr>
          <p:cNvPr id="3" name="Notes Placeholder 2"/>
          <p:cNvSpPr>
            <a:spLocks noGrp="1"/>
          </p:cNvSpPr>
          <p:nvPr>
            <p:ph type="body" idx="1"/>
          </p:nvPr>
        </p:nvSpPr>
        <p:spPr/>
        <p:txBody>
          <a:bodyPr/>
          <a:lstStyle/>
          <a:p>
            <a:r>
              <a:rPr lang="en-US" dirty="0"/>
              <a:t>Now it is time to </a:t>
            </a:r>
            <a:r>
              <a:rPr lang="en-US" dirty="0" err="1"/>
              <a:t>discuse</a:t>
            </a:r>
            <a:r>
              <a:rPr lang="en-US" dirty="0"/>
              <a:t> the role and mechanism of </a:t>
            </a:r>
            <a:r>
              <a:rPr lang="en-US" dirty="0" err="1"/>
              <a:t>erastin</a:t>
            </a:r>
            <a:r>
              <a:rPr lang="en-US" dirty="0"/>
              <a:t> as an example of indirect regulator of the GPX4 enzyme. In this part of the study, the researchers investigated the effect of </a:t>
            </a:r>
            <a:r>
              <a:rPr lang="en-US" dirty="0" err="1"/>
              <a:t>Erastin</a:t>
            </a:r>
            <a:r>
              <a:rPr lang="en-US" dirty="0"/>
              <a:t> on cellular metabolism. To understand the metabolic changes induced by </a:t>
            </a:r>
            <a:r>
              <a:rPr lang="en-US" dirty="0" err="1"/>
              <a:t>erastin</a:t>
            </a:r>
            <a:r>
              <a:rPr lang="en-US" dirty="0"/>
              <a:t>, they treated HT-1080 fibrosarcoma cells with </a:t>
            </a:r>
            <a:r>
              <a:rPr lang="en-US" dirty="0" err="1"/>
              <a:t>erastin</a:t>
            </a:r>
            <a:r>
              <a:rPr lang="en-US" dirty="0"/>
              <a:t>. After treatment, they extracted polar and lipid metabolites from the cells and analyzed these extracts using liquid chromatography- mass spectrometry, or LC-MS/MS. This analysis allowed them to quantify the extracted metabolites.</a:t>
            </a:r>
          </a:p>
          <a:p>
            <a:r>
              <a:rPr lang="en-US" dirty="0"/>
              <a:t>As shown in Figure 5, </a:t>
            </a:r>
            <a:r>
              <a:rPr lang="en-US" dirty="0" err="1"/>
              <a:t>erastin</a:t>
            </a:r>
            <a:r>
              <a:rPr lang="en-US" dirty="0"/>
              <a:t> treatment resulted in significant changes in some metabolite levels. Notably, there was a reduction in both reduced  (GSH) and oxidized glutathione (GSSG). This reduction is represented by the values below zero on the Y-axis, which indicates a decrease in their cellular levels. Additionally, there was a significant increase in </a:t>
            </a:r>
            <a:r>
              <a:rPr lang="en-US" dirty="0" err="1"/>
              <a:t>lysophosphatidyl</a:t>
            </a:r>
            <a:r>
              <a:rPr lang="en-US" dirty="0"/>
              <a:t> </a:t>
            </a:r>
            <a:r>
              <a:rPr lang="en-US" dirty="0" err="1"/>
              <a:t>cholines</a:t>
            </a:r>
            <a:r>
              <a:rPr lang="en-US" dirty="0"/>
              <a:t> (</a:t>
            </a:r>
            <a:r>
              <a:rPr lang="en-US" dirty="0" err="1"/>
              <a:t>lyso</a:t>
            </a:r>
            <a:r>
              <a:rPr lang="en-US" dirty="0"/>
              <a:t>-PCs), </a:t>
            </a:r>
            <a:r>
              <a:rPr lang="en-US" b="1" dirty="0">
                <a:solidFill>
                  <a:srgbClr val="00B0F0"/>
                </a:solidFill>
                <a:highlight>
                  <a:srgbClr val="00FFFF"/>
                </a:highlight>
              </a:rPr>
              <a:t>which may reflect the generation of lipid reactive oxygen species (ROS) during </a:t>
            </a:r>
            <a:r>
              <a:rPr lang="en-US" b="1" dirty="0" err="1">
                <a:solidFill>
                  <a:srgbClr val="00B0F0"/>
                </a:solidFill>
                <a:highlight>
                  <a:srgbClr val="00FFFF"/>
                </a:highlight>
              </a:rPr>
              <a:t>erastin</a:t>
            </a:r>
            <a:r>
              <a:rPr lang="en-US" b="1" dirty="0">
                <a:solidFill>
                  <a:srgbClr val="00B0F0"/>
                </a:solidFill>
                <a:highlight>
                  <a:srgbClr val="00FFFF"/>
                </a:highlight>
              </a:rPr>
              <a:t>-induced ferroptosis</a:t>
            </a:r>
            <a:r>
              <a:rPr lang="en-US" b="1" dirty="0"/>
              <a:t>.</a:t>
            </a:r>
          </a:p>
          <a:p>
            <a:r>
              <a:rPr lang="en-US" dirty="0"/>
              <a:t>In Figure 6, a dose-dependent reduction of GSH by </a:t>
            </a:r>
            <a:r>
              <a:rPr lang="en-US" dirty="0" err="1"/>
              <a:t>erastin</a:t>
            </a:r>
            <a:r>
              <a:rPr lang="en-US" dirty="0"/>
              <a:t> in different cell lines (two different cell lines  HT-1080 and U-2 OS) is shown, here we see a negative correlation between GSH levels and </a:t>
            </a:r>
            <a:r>
              <a:rPr lang="en-US" dirty="0" err="1"/>
              <a:t>erastin</a:t>
            </a:r>
            <a:r>
              <a:rPr lang="en-US" dirty="0"/>
              <a:t> concentration. </a:t>
            </a:r>
          </a:p>
          <a:p>
            <a:r>
              <a:rPr lang="en-US" dirty="0"/>
              <a:t>These findings highlight how </a:t>
            </a:r>
            <a:r>
              <a:rPr lang="en-US" dirty="0" err="1"/>
              <a:t>erastin</a:t>
            </a:r>
            <a:r>
              <a:rPr lang="en-US" dirty="0"/>
              <a:t>-induced glutathione reduction leads to the accumulation of ROS, which can trigger ferroptosis.</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13D632F7-F1BD-4479-ADF5-335D9BDE0177}" type="datetime1">
              <a:rPr lang="de-DE" smtClean="0"/>
              <a:t>27.06.2024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6</a:t>
            </a:fld>
            <a:endParaRPr lang="en-US"/>
          </a:p>
        </p:txBody>
      </p:sp>
    </p:spTree>
    <p:extLst>
      <p:ext uri="{BB962C8B-B14F-4D97-AF65-F5344CB8AC3E}">
        <p14:creationId xmlns:p14="http://schemas.microsoft.com/office/powerpoint/2010/main" val="3426922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114800" cy="3086100"/>
          </a:xfrm>
        </p:spPr>
      </p:sp>
      <p:sp>
        <p:nvSpPr>
          <p:cNvPr id="3" name="Notes Placeholder 2"/>
          <p:cNvSpPr>
            <a:spLocks noGrp="1"/>
          </p:cNvSpPr>
          <p:nvPr>
            <p:ph type="body" idx="1"/>
          </p:nvPr>
        </p:nvSpPr>
        <p:spPr/>
        <p:txBody>
          <a:bodyPr/>
          <a:lstStyle/>
          <a:p>
            <a:r>
              <a:rPr lang="en-US" sz="4000" dirty="0"/>
              <a:t>In this part of the study, the researchers aimed to determine the association between GSH-reduction activity and the lethality of </a:t>
            </a:r>
            <a:r>
              <a:rPr lang="en-US" sz="4000" dirty="0" err="1"/>
              <a:t>Erastin</a:t>
            </a:r>
            <a:r>
              <a:rPr lang="en-US" sz="4000" dirty="0"/>
              <a:t>. To explore this, they synthesized six different </a:t>
            </a:r>
            <a:r>
              <a:rPr lang="en-US" sz="4000" dirty="0" err="1"/>
              <a:t>Erastin</a:t>
            </a:r>
            <a:r>
              <a:rPr lang="en-US" sz="4000" dirty="0"/>
              <a:t> analogs, which are shown in Figure 7 on the left-hand side. These analogs were tested for their lethality and their GSH-reducing activity.</a:t>
            </a:r>
          </a:p>
          <a:p>
            <a:r>
              <a:rPr lang="en-US" sz="4000" dirty="0"/>
              <a:t>The results of these tests are plotted in Figure 8 on the right-hand side of the screen. Here, we observe that the lethal analogs of </a:t>
            </a:r>
            <a:r>
              <a:rPr lang="en-US" sz="4000" dirty="0" err="1"/>
              <a:t>Erastin</a:t>
            </a:r>
            <a:r>
              <a:rPr lang="en-US" sz="4000" dirty="0"/>
              <a:t>, namely ERA, MEII and PE, exhibit higher GSH-depleting activity compared to the non-lethal analogs.</a:t>
            </a:r>
          </a:p>
          <a:p>
            <a:r>
              <a:rPr lang="en-US" sz="4000" dirty="0"/>
              <a:t> These findings suggest that the GSH-depleting activity is essential for </a:t>
            </a:r>
            <a:r>
              <a:rPr lang="en-US" sz="4000" dirty="0" err="1"/>
              <a:t>Erastin</a:t>
            </a:r>
            <a:r>
              <a:rPr lang="en-US" sz="4000" dirty="0"/>
              <a:t> and its analogs lethality.</a:t>
            </a:r>
          </a:p>
          <a:p>
            <a:pPr marL="0" indent="0">
              <a:buNone/>
            </a:pPr>
            <a:br>
              <a:rPr lang="en-US" dirty="0"/>
            </a:br>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E086DF61-80BD-4EFA-BDFE-6A294E7EBEE8}" type="datetime1">
              <a:rPr lang="de-DE" smtClean="0"/>
              <a:t>27.06.2024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7</a:t>
            </a:fld>
            <a:endParaRPr lang="en-US"/>
          </a:p>
        </p:txBody>
      </p:sp>
    </p:spTree>
    <p:extLst>
      <p:ext uri="{BB962C8B-B14F-4D97-AF65-F5344CB8AC3E}">
        <p14:creationId xmlns:p14="http://schemas.microsoft.com/office/powerpoint/2010/main" val="2732381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114800" cy="3086100"/>
          </a:xfrm>
        </p:spPr>
      </p:sp>
      <p:sp>
        <p:nvSpPr>
          <p:cNvPr id="3" name="Notes Placeholder 2"/>
          <p:cNvSpPr>
            <a:spLocks noGrp="1"/>
          </p:cNvSpPr>
          <p:nvPr>
            <p:ph type="body" idx="1"/>
          </p:nvPr>
        </p:nvSpPr>
        <p:spPr/>
        <p:txBody>
          <a:bodyPr/>
          <a:lstStyle/>
          <a:p>
            <a:r>
              <a:rPr lang="en-US" dirty="0"/>
              <a:t>Here we are going to </a:t>
            </a:r>
            <a:r>
              <a:rPr lang="en-US" dirty="0" err="1"/>
              <a:t>analyse</a:t>
            </a:r>
            <a:r>
              <a:rPr lang="en-US" dirty="0"/>
              <a:t> the results of using </a:t>
            </a:r>
            <a:r>
              <a:rPr lang="en-US" dirty="0" err="1"/>
              <a:t>Erastin</a:t>
            </a:r>
            <a:r>
              <a:rPr lang="en-US" dirty="0"/>
              <a:t> as a treatment at the species level. The researchers employed a mouse model and treated it with an analog of </a:t>
            </a:r>
            <a:r>
              <a:rPr lang="en-US" dirty="0" err="1"/>
              <a:t>Erastin</a:t>
            </a:r>
            <a:r>
              <a:rPr lang="en-US" dirty="0"/>
              <a:t> named "Piperazine </a:t>
            </a:r>
            <a:r>
              <a:rPr lang="en-US" dirty="0" err="1"/>
              <a:t>Erastin</a:t>
            </a:r>
            <a:r>
              <a:rPr lang="en-US" dirty="0"/>
              <a:t>" (PE). They chose this analog because it has a higher metabolic stability and also a greater water solubility compared to </a:t>
            </a:r>
            <a:r>
              <a:rPr lang="en-US" dirty="0" err="1"/>
              <a:t>Erastin</a:t>
            </a:r>
            <a:r>
              <a:rPr lang="en-US" dirty="0"/>
              <a:t>. You can see the chemical structure of this molecule on the left side of the screen. </a:t>
            </a:r>
          </a:p>
          <a:p>
            <a:r>
              <a:rPr lang="en-US" dirty="0"/>
              <a:t>The researchers injected the mice with HT-1080 cancer cells and subsequently treated them with PE for a relatively short period of time. They then monitored tumor growth in the treated mice and compared it with control mice that received only the vehicle.</a:t>
            </a:r>
          </a:p>
          <a:p>
            <a:r>
              <a:rPr lang="en-US" dirty="0"/>
              <a:t>As illustrated in Figure 9 on the right-hand side, PE treatment significantly prevented tumor growth in the PE-treated mice compared to the vehicle-treated mice.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dirty="0"/>
              <a:t>Vehicle: </a:t>
            </a:r>
            <a:r>
              <a:rPr lang="en-US" dirty="0"/>
              <a:t>The primary function of a vehicle is to deliver the active substance (PE in this context) in a consistent manner that allows for accurate dosing and administration. It serves as a control against which the effects of the active substance can be measured.</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DFBD4BE0-E59E-4A5F-8ED2-A41BBCF03B13}" type="datetime1">
              <a:rPr lang="de-DE" smtClean="0"/>
              <a:t>27.06.2024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8</a:t>
            </a:fld>
            <a:endParaRPr lang="en-US"/>
          </a:p>
        </p:txBody>
      </p:sp>
    </p:spTree>
    <p:extLst>
      <p:ext uri="{BB962C8B-B14F-4D97-AF65-F5344CB8AC3E}">
        <p14:creationId xmlns:p14="http://schemas.microsoft.com/office/powerpoint/2010/main" val="2996781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114800" cy="3086100"/>
          </a:xfrm>
        </p:spPr>
      </p:sp>
      <p:sp>
        <p:nvSpPr>
          <p:cNvPr id="3" name="Notes Placeholder 2"/>
          <p:cNvSpPr>
            <a:spLocks noGrp="1"/>
          </p:cNvSpPr>
          <p:nvPr>
            <p:ph type="body" idx="1"/>
          </p:nvPr>
        </p:nvSpPr>
        <p:spPr/>
        <p:txBody>
          <a:bodyPr/>
          <a:lstStyle/>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de-DE" dirty="0"/>
              <a:t>Here </a:t>
            </a:r>
            <a:r>
              <a:rPr lang="de-DE" dirty="0" err="1"/>
              <a:t>we</a:t>
            </a:r>
            <a:r>
              <a:rPr lang="de-DE" dirty="0"/>
              <a:t> </a:t>
            </a:r>
            <a:r>
              <a:rPr lang="de-DE" dirty="0" err="1"/>
              <a:t>are</a:t>
            </a:r>
            <a:r>
              <a:rPr lang="de-DE" dirty="0"/>
              <a:t> </a:t>
            </a:r>
            <a:r>
              <a:rPr lang="de-DE" dirty="0" err="1"/>
              <a:t>going</a:t>
            </a:r>
            <a:r>
              <a:rPr lang="de-DE" dirty="0"/>
              <a:t>  </a:t>
            </a:r>
            <a:r>
              <a:rPr lang="de-DE" dirty="0" err="1"/>
              <a:t>to</a:t>
            </a:r>
            <a:r>
              <a:rPr lang="de-DE" dirty="0"/>
              <a:t> </a:t>
            </a:r>
            <a:r>
              <a:rPr lang="de-DE" dirty="0" err="1"/>
              <a:t>analyse</a:t>
            </a:r>
            <a:r>
              <a:rPr lang="de-DE" dirty="0"/>
              <a:t> </a:t>
            </a:r>
            <a:r>
              <a:rPr lang="de-DE" dirty="0" err="1"/>
              <a:t>the</a:t>
            </a:r>
            <a:r>
              <a:rPr lang="de-DE" dirty="0"/>
              <a:t> action-</a:t>
            </a:r>
            <a:r>
              <a:rPr lang="de-DE" dirty="0" err="1"/>
              <a:t>mechanism</a:t>
            </a:r>
            <a:r>
              <a:rPr lang="de-DE" dirty="0"/>
              <a:t> </a:t>
            </a:r>
            <a:r>
              <a:rPr lang="de-DE" dirty="0" err="1"/>
              <a:t>of</a:t>
            </a:r>
            <a:r>
              <a:rPr lang="de-DE" dirty="0"/>
              <a:t> RSL3 </a:t>
            </a:r>
            <a:r>
              <a:rPr lang="de-DE" dirty="0" err="1"/>
              <a:t>as</a:t>
            </a:r>
            <a:r>
              <a:rPr lang="de-DE" dirty="0"/>
              <a:t> an </a:t>
            </a:r>
            <a:r>
              <a:rPr lang="de-DE" dirty="0" err="1"/>
              <a:t>direct</a:t>
            </a:r>
            <a:r>
              <a:rPr lang="de-DE" dirty="0"/>
              <a:t> </a:t>
            </a:r>
            <a:r>
              <a:rPr lang="de-DE" dirty="0" err="1"/>
              <a:t>regulator</a:t>
            </a:r>
            <a:r>
              <a:rPr lang="de-DE" dirty="0"/>
              <a:t> </a:t>
            </a:r>
            <a:r>
              <a:rPr lang="de-DE" dirty="0" err="1"/>
              <a:t>of</a:t>
            </a:r>
            <a:r>
              <a:rPr lang="de-DE" dirty="0"/>
              <a:t> GPX4, </a:t>
            </a:r>
            <a:r>
              <a:rPr lang="en-US" dirty="0"/>
              <a:t>as studied in another segment of this study</a:t>
            </a:r>
            <a:r>
              <a:rPr lang="de-DE" dirty="0"/>
              <a:t>. </a:t>
            </a:r>
            <a:r>
              <a:rPr lang="en-US" dirty="0"/>
              <a:t>The researchers discovered </a:t>
            </a:r>
            <a:r>
              <a:rPr lang="de-DE" dirty="0" err="1"/>
              <a:t>that</a:t>
            </a:r>
            <a:r>
              <a:rPr lang="de-DE" dirty="0"/>
              <a:t> </a:t>
            </a:r>
            <a:r>
              <a:rPr lang="en-US" sz="1800" b="0" i="0" dirty="0">
                <a:solidFill>
                  <a:srgbClr val="000000"/>
                </a:solidFill>
                <a:effectLst/>
                <a:latin typeface="AdvPSA183"/>
              </a:rPr>
              <a:t>cellular GSH levels remain unaffected </a:t>
            </a:r>
            <a:r>
              <a:rPr lang="en-US" sz="4000" dirty="0"/>
              <a:t>when cells are </a:t>
            </a:r>
            <a:r>
              <a:rPr lang="en-US" sz="1800" b="0" i="0" dirty="0">
                <a:solidFill>
                  <a:srgbClr val="000000"/>
                </a:solidFill>
                <a:effectLst/>
                <a:latin typeface="AdvPSA183"/>
              </a:rPr>
              <a:t>treated with a lethal concentration of RSL3. </a:t>
            </a:r>
            <a:r>
              <a:rPr lang="en-US" sz="4000" dirty="0"/>
              <a:t>This contrasts with </a:t>
            </a:r>
            <a:r>
              <a:rPr lang="en-US" sz="4000" dirty="0" err="1"/>
              <a:t>Erastin</a:t>
            </a:r>
            <a:r>
              <a:rPr lang="en-US" sz="4000" dirty="0"/>
              <a:t>, which significantly reduces GSH levels as shown in Figure 10.</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4000" dirty="0"/>
              <a:t>This suggests that RSL3 doesn't rely on GSH depletion to work. </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4000" dirty="0"/>
              <a:t>So They looked at how different amounts of RSL3 affected lipid ROS levels. </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4000" dirty="0"/>
              <a:t>As can be seen in Figure 11, the ROS levels in the cells also increased with the RSL3 dose. This shows that RSL3 causes oxidative stress by increasing lipid peroxidation without the need to reduce GSH levels.</a:t>
            </a:r>
          </a:p>
          <a:p>
            <a:pPr marL="0" marR="0" lvl="0" indent="0"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None/>
              <a:tabLst/>
              <a:defRPr/>
            </a:pPr>
            <a:endParaRPr lang="en-US" sz="1800" b="0" i="0" dirty="0">
              <a:solidFill>
                <a:srgbClr val="000000"/>
              </a:solidFill>
              <a:effectLst/>
              <a:latin typeface="AdvPSA183"/>
            </a:endParaRPr>
          </a:p>
          <a:p>
            <a:pPr marL="0" marR="0" lvl="0" indent="0"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None/>
              <a:tabLst/>
              <a:defRPr/>
            </a:pPr>
            <a:endParaRPr lang="en-US" sz="1800" b="0" i="0" dirty="0">
              <a:solidFill>
                <a:srgbClr val="000000"/>
              </a:solidFill>
              <a:effectLst/>
              <a:latin typeface="AdvPSA183"/>
            </a:endParaRPr>
          </a:p>
          <a:p>
            <a:pPr marL="0" marR="0" lvl="0" indent="0"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None/>
              <a:tabLst/>
              <a:defRPr/>
            </a:pPr>
            <a:endParaRPr lang="en-US" sz="1800" b="0" i="0" dirty="0">
              <a:solidFill>
                <a:srgbClr val="000000"/>
              </a:solidFill>
              <a:effectLst/>
              <a:latin typeface="AdvPSA183"/>
            </a:endParaRPr>
          </a:p>
          <a:p>
            <a:pPr marL="0" marR="0" lvl="0" indent="0"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None/>
              <a:tabLst/>
              <a:defRPr/>
            </a:pPr>
            <a:endParaRPr lang="en-US" sz="1800" b="0" i="0" dirty="0">
              <a:solidFill>
                <a:srgbClr val="000000"/>
              </a:solidFill>
              <a:effectLst/>
              <a:latin typeface="AdvPSA183"/>
            </a:endParaRPr>
          </a:p>
          <a:p>
            <a:pPr marL="0" marR="0" lvl="0" indent="0"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None/>
              <a:tabLst/>
              <a:defRPr/>
            </a:pPr>
            <a:endParaRPr lang="en-US" sz="1800" b="0" i="0" dirty="0">
              <a:solidFill>
                <a:srgbClr val="000000"/>
              </a:solidFill>
              <a:effectLst/>
              <a:latin typeface="AdvPSA183"/>
            </a:endParaRPr>
          </a:p>
          <a:p>
            <a:pPr marL="0" marR="0" lvl="0" indent="0"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None/>
              <a:tabLst/>
              <a:defRPr/>
            </a:pPr>
            <a:endParaRPr lang="en-US" dirty="0"/>
          </a:p>
          <a:p>
            <a:r>
              <a:rPr lang="en-US" b="1" dirty="0"/>
              <a:t>BSO:</a:t>
            </a:r>
            <a:r>
              <a:rPr lang="en-US" dirty="0"/>
              <a:t> Buthionine </a:t>
            </a:r>
            <a:r>
              <a:rPr lang="en-US" dirty="0" err="1"/>
              <a:t>sulfoximine</a:t>
            </a:r>
            <a:r>
              <a:rPr lang="en-US" dirty="0"/>
              <a:t>. a specific inhibitor of gamma-</a:t>
            </a:r>
            <a:r>
              <a:rPr lang="en-US" dirty="0" err="1"/>
              <a:t>glutamylcysteine</a:t>
            </a:r>
            <a:r>
              <a:rPr lang="en-US" dirty="0"/>
              <a:t> synthetase, which is the rate-limiting enzyme in the synthesis of glutathione (GSH), a crucial antioxidant molecule in cells</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48BA0473-0A17-40E3-952B-5E7C1D324411}" type="datetime1">
              <a:rPr lang="de-DE" smtClean="0"/>
              <a:t>27.06.2024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9</a:t>
            </a:fld>
            <a:endParaRPr lang="en-US"/>
          </a:p>
        </p:txBody>
      </p:sp>
    </p:spTree>
    <p:extLst>
      <p:ext uri="{BB962C8B-B14F-4D97-AF65-F5344CB8AC3E}">
        <p14:creationId xmlns:p14="http://schemas.microsoft.com/office/powerpoint/2010/main" val="24078647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1 Institute Sublogo unten">
    <p:spTree>
      <p:nvGrpSpPr>
        <p:cNvPr id="1" name=""/>
        <p:cNvGrpSpPr/>
        <p:nvPr/>
      </p:nvGrpSpPr>
      <p:grpSpPr>
        <a:xfrm>
          <a:off x="0" y="0"/>
          <a:ext cx="0" cy="0"/>
          <a:chOff x="0" y="0"/>
          <a:chExt cx="0" cy="0"/>
        </a:xfrm>
      </p:grpSpPr>
      <p:pic>
        <p:nvPicPr>
          <p:cNvPr id="10" name="Grafik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170" y="344528"/>
            <a:ext cx="2056867" cy="431998"/>
          </a:xfrm>
          <a:prstGeom prst="rect">
            <a:avLst/>
          </a:prstGeom>
        </p:spPr>
      </p:pic>
      <p:sp>
        <p:nvSpPr>
          <p:cNvPr id="17" name="Textplatzhalter 9"/>
          <p:cNvSpPr>
            <a:spLocks noGrp="1"/>
          </p:cNvSpPr>
          <p:nvPr>
            <p:ph type="body" sz="quarter" idx="13" hasCustomPrompt="1"/>
          </p:nvPr>
        </p:nvSpPr>
        <p:spPr>
          <a:xfrm>
            <a:off x="936493" y="648000"/>
            <a:ext cx="2968261" cy="483423"/>
          </a:xfrm>
        </p:spPr>
        <p:txBody>
          <a:bodyPr/>
          <a:lstStyle>
            <a:lvl1pPr marL="0" indent="0">
              <a:lnSpc>
                <a:spcPct val="100000"/>
              </a:lnSpc>
              <a:buFontTx/>
              <a:buNone/>
              <a:defRPr sz="1200"/>
            </a:lvl1pPr>
          </a:lstStyle>
          <a:p>
            <a:pPr lvl="0"/>
            <a:r>
              <a:rPr lang="de-DE" dirty="0"/>
              <a:t>Institutsname max. 2-zeilig, bitte hier klicken und überschreiben</a:t>
            </a:r>
          </a:p>
        </p:txBody>
      </p:sp>
      <p:sp>
        <p:nvSpPr>
          <p:cNvPr id="9" name="Bildplatzhalter 8"/>
          <p:cNvSpPr>
            <a:spLocks noGrp="1"/>
          </p:cNvSpPr>
          <p:nvPr>
            <p:ph type="pic" sz="quarter" idx="10"/>
          </p:nvPr>
        </p:nvSpPr>
        <p:spPr>
          <a:xfrm>
            <a:off x="0" y="1381125"/>
            <a:ext cx="7620000" cy="3708405"/>
          </a:xfrm>
          <a:solidFill>
            <a:schemeClr val="bg1">
              <a:lumMod val="85000"/>
            </a:schemeClr>
          </a:solidFill>
        </p:spPr>
        <p:txBody>
          <a:bodyPr lIns="72000"/>
          <a:lstStyle>
            <a:lvl1pPr marL="0" indent="0">
              <a:buNone/>
              <a:defRPr sz="1200"/>
            </a:lvl1pPr>
          </a:lstStyle>
          <a:p>
            <a:r>
              <a:rPr lang="en-US"/>
              <a:t>Click icon to add picture</a:t>
            </a:r>
            <a:endParaRPr lang="en-US" dirty="0"/>
          </a:p>
        </p:txBody>
      </p:sp>
      <p:sp>
        <p:nvSpPr>
          <p:cNvPr id="13" name="Titel 12">
            <a:extLst>
              <a:ext uri="{C183D7F6-B498-43B3-948B-1728B52AA6E4}">
                <adec:decorative xmlns:adec="http://schemas.microsoft.com/office/drawing/2017/decorative" val="1"/>
              </a:ext>
            </a:extLst>
          </p:cNvPr>
          <p:cNvSpPr>
            <a:spLocks noGrp="1"/>
          </p:cNvSpPr>
          <p:nvPr>
            <p:ph type="ctrTitle"/>
          </p:nvPr>
        </p:nvSpPr>
        <p:spPr>
          <a:xfrm>
            <a:off x="3125084" y="178"/>
            <a:ext cx="4494916" cy="5089347"/>
          </a:xfrm>
          <a:custGeom>
            <a:avLst/>
            <a:gdLst>
              <a:gd name="connsiteX0" fmla="*/ 2919324 w 4494916"/>
              <a:gd name="connsiteY0" fmla="*/ 0 h 5089347"/>
              <a:gd name="connsiteX1" fmla="*/ 4310847 w 4494916"/>
              <a:gd name="connsiteY1" fmla="*/ 352347 h 5089347"/>
              <a:gd name="connsiteX2" fmla="*/ 4494916 w 4494916"/>
              <a:gd name="connsiteY2" fmla="*/ 464171 h 5089347"/>
              <a:gd name="connsiteX3" fmla="*/ 4494916 w 4494916"/>
              <a:gd name="connsiteY3" fmla="*/ 5089347 h 5089347"/>
              <a:gd name="connsiteX4" fmla="*/ 971404 w 4494916"/>
              <a:gd name="connsiteY4" fmla="*/ 5089347 h 5089347"/>
              <a:gd name="connsiteX5" fmla="*/ 855050 w 4494916"/>
              <a:gd name="connsiteY5" fmla="*/ 4983598 h 5089347"/>
              <a:gd name="connsiteX6" fmla="*/ 0 w 4494916"/>
              <a:gd name="connsiteY6" fmla="*/ 2919324 h 5089347"/>
              <a:gd name="connsiteX7" fmla="*/ 2919324 w 4494916"/>
              <a:gd name="connsiteY7" fmla="*/ 0 h 508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4916" h="5089347">
                <a:moveTo>
                  <a:pt x="2919324" y="0"/>
                </a:moveTo>
                <a:cubicBezTo>
                  <a:pt x="3423167" y="0"/>
                  <a:pt x="3897199" y="127639"/>
                  <a:pt x="4310847" y="352347"/>
                </a:cubicBezTo>
                <a:lnTo>
                  <a:pt x="4494916" y="464171"/>
                </a:lnTo>
                <a:lnTo>
                  <a:pt x="4494916" y="5089347"/>
                </a:lnTo>
                <a:lnTo>
                  <a:pt x="971404" y="5089347"/>
                </a:lnTo>
                <a:lnTo>
                  <a:pt x="855050" y="4983598"/>
                </a:lnTo>
                <a:cubicBezTo>
                  <a:pt x="326757" y="4455304"/>
                  <a:pt x="0" y="3725473"/>
                  <a:pt x="0" y="2919324"/>
                </a:cubicBezTo>
                <a:cubicBezTo>
                  <a:pt x="0" y="1307026"/>
                  <a:pt x="1307026" y="0"/>
                  <a:pt x="2919324" y="0"/>
                </a:cubicBezTo>
                <a:close/>
              </a:path>
            </a:pathLst>
          </a:custGeom>
          <a:solidFill>
            <a:schemeClr val="accent1"/>
          </a:solidFill>
        </p:spPr>
        <p:txBody>
          <a:bodyPr wrap="square" lIns="0" tIns="0" rIns="0" bIns="1260000" anchor="b" anchorCtr="0">
            <a:noAutofit/>
          </a:bodyPr>
          <a:lstStyle>
            <a:lvl1pPr marL="0" indent="0" algn="ctr">
              <a:lnSpc>
                <a:spcPct val="90000"/>
              </a:lnSpc>
              <a:defRPr sz="800" b="1" baseline="0">
                <a:solidFill>
                  <a:schemeClr val="accent1"/>
                </a:solidFill>
              </a:defRPr>
            </a:lvl1pPr>
          </a:lstStyle>
          <a:p>
            <a:r>
              <a:rPr lang="en-US"/>
              <a:t>Click to edit Master title style</a:t>
            </a:r>
            <a:endParaRPr lang="de-DE" dirty="0"/>
          </a:p>
        </p:txBody>
      </p:sp>
      <p:sp>
        <p:nvSpPr>
          <p:cNvPr id="4" name="Textplatzhalter 3"/>
          <p:cNvSpPr>
            <a:spLocks noGrp="1"/>
          </p:cNvSpPr>
          <p:nvPr>
            <p:ph type="body" sz="quarter" idx="16" hasCustomPrompt="1"/>
          </p:nvPr>
        </p:nvSpPr>
        <p:spPr>
          <a:xfrm>
            <a:off x="3797300" y="1298575"/>
            <a:ext cx="3496186" cy="2862263"/>
          </a:xfrm>
        </p:spPr>
        <p:txBody>
          <a:bodyPr anchor="b" anchorCtr="0"/>
          <a:lstStyle>
            <a:lvl1pPr marL="0" indent="0">
              <a:lnSpc>
                <a:spcPct val="90000"/>
              </a:lnSpc>
              <a:spcBef>
                <a:spcPts val="0"/>
              </a:spcBef>
              <a:buFontTx/>
              <a:buNone/>
              <a:defRPr sz="2800" b="1">
                <a:solidFill>
                  <a:schemeClr val="tx2"/>
                </a:solidFill>
              </a:defRPr>
            </a:lvl1pPr>
            <a:lvl2pPr marL="146832" indent="0">
              <a:buFontTx/>
              <a:buNone/>
              <a:defRPr sz="2800" b="1">
                <a:solidFill>
                  <a:schemeClr val="bg1"/>
                </a:solidFill>
              </a:defRPr>
            </a:lvl2pPr>
            <a:lvl3pPr marL="300278" indent="0">
              <a:buFontTx/>
              <a:buNone/>
              <a:defRPr sz="2800" b="1">
                <a:solidFill>
                  <a:schemeClr val="bg1"/>
                </a:solidFill>
              </a:defRPr>
            </a:lvl3pPr>
            <a:lvl4pPr marL="447110" indent="0">
              <a:buFontTx/>
              <a:buNone/>
              <a:defRPr sz="2800" b="1">
                <a:solidFill>
                  <a:schemeClr val="bg1"/>
                </a:solidFill>
              </a:defRPr>
            </a:lvl4pPr>
            <a:lvl5pPr marL="600556" indent="0">
              <a:buFontTx/>
              <a:buNone/>
              <a:defRPr sz="2800" b="1">
                <a:solidFill>
                  <a:schemeClr val="bg1"/>
                </a:solidFill>
              </a:defRPr>
            </a:lvl5pPr>
          </a:lstStyle>
          <a:p>
            <a:pPr lvl="0"/>
            <a:r>
              <a:rPr lang="de-DE" dirty="0"/>
              <a:t>Textmasterformat bearbeiten</a:t>
            </a:r>
          </a:p>
        </p:txBody>
      </p:sp>
      <p:sp>
        <p:nvSpPr>
          <p:cNvPr id="3" name="Subtitle 2"/>
          <p:cNvSpPr>
            <a:spLocks noGrp="1"/>
          </p:cNvSpPr>
          <p:nvPr>
            <p:ph type="subTitle" idx="1" hasCustomPrompt="1"/>
          </p:nvPr>
        </p:nvSpPr>
        <p:spPr>
          <a:xfrm>
            <a:off x="3797544" y="4190033"/>
            <a:ext cx="3495942" cy="450078"/>
          </a:xfrm>
        </p:spPr>
        <p:txBody>
          <a:bodyPr lIns="0" tIns="0" rIns="0" bIns="0">
            <a:noAutofit/>
          </a:bodyPr>
          <a:lstStyle>
            <a:lvl1pPr marL="0" indent="0" algn="l">
              <a:lnSpc>
                <a:spcPct val="100000"/>
              </a:lnSpc>
              <a:buNone/>
              <a:defRPr sz="1600">
                <a:solidFill>
                  <a:schemeClr val="tx2"/>
                </a:solidFill>
              </a:defRPr>
            </a:lvl1pPr>
            <a:lvl2pPr marL="285728" indent="0" algn="ctr">
              <a:buNone/>
              <a:defRPr sz="1250"/>
            </a:lvl2pPr>
            <a:lvl3pPr marL="571454" indent="0" algn="ctr">
              <a:buNone/>
              <a:defRPr sz="1125"/>
            </a:lvl3pPr>
            <a:lvl4pPr marL="857182" indent="0" algn="ctr">
              <a:buNone/>
              <a:defRPr sz="1000"/>
            </a:lvl4pPr>
            <a:lvl5pPr marL="1142908" indent="0" algn="ctr">
              <a:buNone/>
              <a:defRPr sz="1000"/>
            </a:lvl5pPr>
            <a:lvl6pPr marL="1428636" indent="0" algn="ctr">
              <a:buNone/>
              <a:defRPr sz="1000"/>
            </a:lvl6pPr>
            <a:lvl7pPr marL="1714362" indent="0" algn="ctr">
              <a:buNone/>
              <a:defRPr sz="1000"/>
            </a:lvl7pPr>
            <a:lvl8pPr marL="2000090" indent="0" algn="ctr">
              <a:buNone/>
              <a:defRPr sz="1000"/>
            </a:lvl8pPr>
            <a:lvl9pPr marL="2285818" indent="0" algn="ctr">
              <a:buNone/>
              <a:defRPr sz="1000"/>
            </a:lvl9pPr>
          </a:lstStyle>
          <a:p>
            <a:r>
              <a:rPr lang="de-DE" dirty="0"/>
              <a:t>Formatvorlage des Untertitelmasters durch Klicken bearbeiten</a:t>
            </a:r>
          </a:p>
        </p:txBody>
      </p:sp>
      <p:sp>
        <p:nvSpPr>
          <p:cNvPr id="7" name="Bildplatzhalter 6">
            <a:extLst>
              <a:ext uri="{C183D7F6-B498-43B3-948B-1728B52AA6E4}">
                <adec:decorative xmlns:adec="http://schemas.microsoft.com/office/drawing/2017/decorative" val="1"/>
              </a:ext>
            </a:extLst>
          </p:cNvPr>
          <p:cNvSpPr>
            <a:spLocks noGrp="1"/>
          </p:cNvSpPr>
          <p:nvPr>
            <p:ph type="pic" sz="quarter" idx="14" hasCustomPrompt="1"/>
          </p:nvPr>
        </p:nvSpPr>
        <p:spPr>
          <a:xfrm>
            <a:off x="6044409" y="5256213"/>
            <a:ext cx="1185333" cy="304800"/>
          </a:xfrm>
        </p:spPr>
        <p:txBody>
          <a:bodyPr/>
          <a:lstStyle>
            <a:lvl1pPr marL="0" indent="0">
              <a:buFontTx/>
              <a:buNone/>
              <a:defRPr sz="917" baseline="0"/>
            </a:lvl1pPr>
          </a:lstStyle>
          <a:p>
            <a:r>
              <a:rPr lang="de-DE" dirty="0" err="1"/>
              <a:t>Sublogo</a:t>
            </a:r>
            <a:r>
              <a:rPr lang="de-DE" dirty="0"/>
              <a:t> einfügen</a:t>
            </a:r>
          </a:p>
        </p:txBody>
      </p:sp>
    </p:spTree>
    <p:extLst>
      <p:ext uri="{BB962C8B-B14F-4D97-AF65-F5344CB8AC3E}">
        <p14:creationId xmlns:p14="http://schemas.microsoft.com/office/powerpoint/2010/main" val="758425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0" name="Titel 9"/>
          <p:cNvSpPr>
            <a:spLocks noGrp="1"/>
          </p:cNvSpPr>
          <p:nvPr>
            <p:ph type="title"/>
          </p:nvPr>
        </p:nvSpPr>
        <p:spPr/>
        <p:txBody>
          <a:bodyPr/>
          <a:lstStyle/>
          <a:p>
            <a:r>
              <a:rPr lang="en-US"/>
              <a:t>Click to edit Master title style</a:t>
            </a:r>
            <a:endParaRPr lang="de-DE" dirty="0"/>
          </a:p>
        </p:txBody>
      </p:sp>
      <p:sp>
        <p:nvSpPr>
          <p:cNvPr id="9" name="Textplatzhalter 7"/>
          <p:cNvSpPr>
            <a:spLocks noGrp="1"/>
          </p:cNvSpPr>
          <p:nvPr>
            <p:ph type="body" sz="quarter" idx="13" hasCustomPrompt="1"/>
          </p:nvPr>
        </p:nvSpPr>
        <p:spPr>
          <a:xfrm>
            <a:off x="390000" y="716405"/>
            <a:ext cx="6840000" cy="276225"/>
          </a:xfrm>
        </p:spPr>
        <p:txBody>
          <a:bodyPr lIns="0" tIns="0" rIns="0" bIns="0"/>
          <a:lstStyle>
            <a:lvl1pPr marL="0" indent="0">
              <a:buNone/>
              <a:defRPr sz="1800" baseline="0"/>
            </a:lvl1pPr>
          </a:lstStyle>
          <a:p>
            <a:pPr lvl="0"/>
            <a:r>
              <a:rPr lang="de-DE" dirty="0"/>
              <a:t>Untertitel durch Klicken bearbeiten</a:t>
            </a:r>
          </a:p>
        </p:txBody>
      </p:sp>
      <p:sp>
        <p:nvSpPr>
          <p:cNvPr id="3" name="Content Placeholder 2"/>
          <p:cNvSpPr>
            <a:spLocks noGrp="1"/>
          </p:cNvSpPr>
          <p:nvPr>
            <p:ph sz="half" idx="1"/>
          </p:nvPr>
        </p:nvSpPr>
        <p:spPr>
          <a:xfrm>
            <a:off x="390000" y="1381094"/>
            <a:ext cx="3300000" cy="37084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Content Placeholder 3"/>
          <p:cNvSpPr>
            <a:spLocks noGrp="1"/>
          </p:cNvSpPr>
          <p:nvPr>
            <p:ph sz="half" idx="2"/>
          </p:nvPr>
        </p:nvSpPr>
        <p:spPr>
          <a:xfrm>
            <a:off x="3929740" y="1381125"/>
            <a:ext cx="3300000" cy="370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umsplatzhalter 4">
            <a:extLst>
              <a:ext uri="{FF2B5EF4-FFF2-40B4-BE49-F238E27FC236}">
                <a16:creationId xmlns:a16="http://schemas.microsoft.com/office/drawing/2014/main" id="{24AAF63D-8BE9-4F96-9BAC-5D63DD95C6CA}"/>
              </a:ext>
              <a:ext uri="{C183D7F6-B498-43B3-948B-1728B52AA6E4}">
                <adec:decorative xmlns:adec="http://schemas.microsoft.com/office/drawing/2017/decorative" val="1"/>
              </a:ext>
            </a:extLst>
          </p:cNvPr>
          <p:cNvSpPr>
            <a:spLocks noGrp="1"/>
          </p:cNvSpPr>
          <p:nvPr>
            <p:ph type="dt" sz="half" idx="14"/>
          </p:nvPr>
        </p:nvSpPr>
        <p:spPr/>
        <p:txBody>
          <a:bodyPr/>
          <a:lstStyle/>
          <a:p>
            <a:r>
              <a:rPr lang="en-US"/>
              <a:t>June 27</a:t>
            </a:r>
            <a:endParaRPr lang="de-DE" dirty="0"/>
          </a:p>
        </p:txBody>
      </p:sp>
      <p:sp>
        <p:nvSpPr>
          <p:cNvPr id="6" name="Fußzeilenplatzhalter 5">
            <a:extLst>
              <a:ext uri="{FF2B5EF4-FFF2-40B4-BE49-F238E27FC236}">
                <a16:creationId xmlns:a16="http://schemas.microsoft.com/office/drawing/2014/main" id="{B4C82AA3-7823-4E6B-848A-420026D3EA9A}"/>
              </a:ext>
              <a:ext uri="{C183D7F6-B498-43B3-948B-1728B52AA6E4}">
                <adec:decorative xmlns:adec="http://schemas.microsoft.com/office/drawing/2017/decorative" val="1"/>
              </a:ext>
            </a:extLst>
          </p:cNvPr>
          <p:cNvSpPr>
            <a:spLocks noGrp="1"/>
          </p:cNvSpPr>
          <p:nvPr>
            <p:ph type="ftr" sz="quarter" idx="15"/>
          </p:nvPr>
        </p:nvSpPr>
        <p:spPr/>
        <p:txBody>
          <a:bodyPr/>
          <a:lstStyle/>
          <a:p>
            <a:r>
              <a:rPr lang="en-US"/>
              <a:t>University of Stuttgart</a:t>
            </a:r>
            <a:endParaRPr lang="en-US" dirty="0"/>
          </a:p>
        </p:txBody>
      </p:sp>
      <p:sp>
        <p:nvSpPr>
          <p:cNvPr id="7" name="Foliennummernplatzhalter 6">
            <a:extLst>
              <a:ext uri="{FF2B5EF4-FFF2-40B4-BE49-F238E27FC236}">
                <a16:creationId xmlns:a16="http://schemas.microsoft.com/office/drawing/2014/main" id="{AF8D8449-7694-406A-BA2C-445F401DE59B}"/>
              </a:ext>
              <a:ext uri="{C183D7F6-B498-43B3-948B-1728B52AA6E4}">
                <adec:decorative xmlns:adec="http://schemas.microsoft.com/office/drawing/2017/decorative" val="1"/>
              </a:ext>
            </a:extLst>
          </p:cNvPr>
          <p:cNvSpPr>
            <a:spLocks noGrp="1"/>
          </p:cNvSpPr>
          <p:nvPr>
            <p:ph type="sldNum" sz="quarter" idx="16"/>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4179368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12" name="Textplatzhalter 7"/>
          <p:cNvSpPr>
            <a:spLocks noGrp="1"/>
          </p:cNvSpPr>
          <p:nvPr>
            <p:ph type="body" sz="quarter" idx="13" hasCustomPrompt="1"/>
          </p:nvPr>
        </p:nvSpPr>
        <p:spPr>
          <a:xfrm>
            <a:off x="390000" y="716405"/>
            <a:ext cx="6840000" cy="276225"/>
          </a:xfrm>
        </p:spPr>
        <p:txBody>
          <a:bodyPr lIns="0" tIns="0" rIns="0" bIns="0"/>
          <a:lstStyle>
            <a:lvl1pPr marL="0" indent="0">
              <a:buNone/>
              <a:defRPr sz="1800" baseline="0"/>
            </a:lvl1pPr>
          </a:lstStyle>
          <a:p>
            <a:pPr lvl="0"/>
            <a:r>
              <a:rPr lang="de-DE" dirty="0"/>
              <a:t>Untertitel durch Klicken bearbeiten</a:t>
            </a:r>
          </a:p>
        </p:txBody>
      </p:sp>
      <p:sp>
        <p:nvSpPr>
          <p:cNvPr id="3" name="Text Placeholder 2"/>
          <p:cNvSpPr>
            <a:spLocks noGrp="1"/>
          </p:cNvSpPr>
          <p:nvPr>
            <p:ph type="body" idx="1"/>
          </p:nvPr>
        </p:nvSpPr>
        <p:spPr>
          <a:xfrm>
            <a:off x="389735" y="1386962"/>
            <a:ext cx="3300000" cy="239148"/>
          </a:xfrm>
        </p:spPr>
        <p:txBody>
          <a:bodyPr anchor="b"/>
          <a:lstStyle>
            <a:lvl1pPr marL="0" indent="0">
              <a:buNone/>
              <a:defRPr sz="1400" b="0" cap="all" baseline="0">
                <a:solidFill>
                  <a:schemeClr val="accent1"/>
                </a:solidFill>
              </a:defRPr>
            </a:lvl1pPr>
            <a:lvl2pPr marL="285728" indent="0">
              <a:buNone/>
              <a:defRPr sz="1250" b="1"/>
            </a:lvl2pPr>
            <a:lvl3pPr marL="571454" indent="0">
              <a:buNone/>
              <a:defRPr sz="1125" b="1"/>
            </a:lvl3pPr>
            <a:lvl4pPr marL="857182" indent="0">
              <a:buNone/>
              <a:defRPr sz="1000" b="1"/>
            </a:lvl4pPr>
            <a:lvl5pPr marL="1142908" indent="0">
              <a:buNone/>
              <a:defRPr sz="1000" b="1"/>
            </a:lvl5pPr>
            <a:lvl6pPr marL="1428636" indent="0">
              <a:buNone/>
              <a:defRPr sz="1000" b="1"/>
            </a:lvl6pPr>
            <a:lvl7pPr marL="1714362" indent="0">
              <a:buNone/>
              <a:defRPr sz="1000" b="1"/>
            </a:lvl7pPr>
            <a:lvl8pPr marL="2000090" indent="0">
              <a:buNone/>
              <a:defRPr sz="1000" b="1"/>
            </a:lvl8pPr>
            <a:lvl9pPr marL="2285818" indent="0">
              <a:buNone/>
              <a:defRPr sz="1000" b="1"/>
            </a:lvl9pPr>
          </a:lstStyle>
          <a:p>
            <a:pPr lvl="0"/>
            <a:r>
              <a:rPr lang="en-US"/>
              <a:t>Click to edit Master text styles</a:t>
            </a:r>
          </a:p>
        </p:txBody>
      </p:sp>
      <p:sp>
        <p:nvSpPr>
          <p:cNvPr id="4" name="Content Placeholder 3"/>
          <p:cNvSpPr>
            <a:spLocks noGrp="1"/>
          </p:cNvSpPr>
          <p:nvPr>
            <p:ph sz="half" idx="2"/>
          </p:nvPr>
        </p:nvSpPr>
        <p:spPr>
          <a:xfrm>
            <a:off x="390000" y="1726387"/>
            <a:ext cx="3300000" cy="3363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4" name="Text Placeholder 2"/>
          <p:cNvSpPr>
            <a:spLocks noGrp="1"/>
          </p:cNvSpPr>
          <p:nvPr>
            <p:ph type="body" idx="14"/>
          </p:nvPr>
        </p:nvSpPr>
        <p:spPr>
          <a:xfrm>
            <a:off x="3929475" y="1386962"/>
            <a:ext cx="3300000" cy="239148"/>
          </a:xfrm>
        </p:spPr>
        <p:txBody>
          <a:bodyPr anchor="b"/>
          <a:lstStyle>
            <a:lvl1pPr marL="0" indent="0">
              <a:buNone/>
              <a:defRPr sz="1400" b="0" cap="all" baseline="0">
                <a:solidFill>
                  <a:schemeClr val="accent1"/>
                </a:solidFill>
              </a:defRPr>
            </a:lvl1pPr>
            <a:lvl2pPr marL="285728" indent="0">
              <a:buNone/>
              <a:defRPr sz="1250" b="1"/>
            </a:lvl2pPr>
            <a:lvl3pPr marL="571454" indent="0">
              <a:buNone/>
              <a:defRPr sz="1125" b="1"/>
            </a:lvl3pPr>
            <a:lvl4pPr marL="857182" indent="0">
              <a:buNone/>
              <a:defRPr sz="1000" b="1"/>
            </a:lvl4pPr>
            <a:lvl5pPr marL="1142908" indent="0">
              <a:buNone/>
              <a:defRPr sz="1000" b="1"/>
            </a:lvl5pPr>
            <a:lvl6pPr marL="1428636" indent="0">
              <a:buNone/>
              <a:defRPr sz="1000" b="1"/>
            </a:lvl6pPr>
            <a:lvl7pPr marL="1714362" indent="0">
              <a:buNone/>
              <a:defRPr sz="1000" b="1"/>
            </a:lvl7pPr>
            <a:lvl8pPr marL="2000090" indent="0">
              <a:buNone/>
              <a:defRPr sz="1000" b="1"/>
            </a:lvl8pPr>
            <a:lvl9pPr marL="2285818" indent="0">
              <a:buNone/>
              <a:defRPr sz="1000" b="1"/>
            </a:lvl9pPr>
          </a:lstStyle>
          <a:p>
            <a:pPr lvl="0"/>
            <a:r>
              <a:rPr lang="en-US"/>
              <a:t>Click to edit Master text styles</a:t>
            </a:r>
          </a:p>
        </p:txBody>
      </p:sp>
      <p:sp>
        <p:nvSpPr>
          <p:cNvPr id="15" name="Content Placeholder 3"/>
          <p:cNvSpPr>
            <a:spLocks noGrp="1"/>
          </p:cNvSpPr>
          <p:nvPr>
            <p:ph sz="half" idx="15"/>
          </p:nvPr>
        </p:nvSpPr>
        <p:spPr>
          <a:xfrm>
            <a:off x="3929740" y="1726387"/>
            <a:ext cx="3300000" cy="3363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umsplatzhalter 4">
            <a:extLst>
              <a:ext uri="{FF2B5EF4-FFF2-40B4-BE49-F238E27FC236}">
                <a16:creationId xmlns:a16="http://schemas.microsoft.com/office/drawing/2014/main" id="{EB7ACDAF-96C3-401F-AB98-70A67B0D61A1}"/>
              </a:ext>
              <a:ext uri="{C183D7F6-B498-43B3-948B-1728B52AA6E4}">
                <adec:decorative xmlns:adec="http://schemas.microsoft.com/office/drawing/2017/decorative" val="1"/>
              </a:ext>
            </a:extLst>
          </p:cNvPr>
          <p:cNvSpPr>
            <a:spLocks noGrp="1"/>
          </p:cNvSpPr>
          <p:nvPr>
            <p:ph type="dt" sz="half" idx="16"/>
          </p:nvPr>
        </p:nvSpPr>
        <p:spPr/>
        <p:txBody>
          <a:bodyPr/>
          <a:lstStyle/>
          <a:p>
            <a:r>
              <a:rPr lang="en-US"/>
              <a:t>June 27</a:t>
            </a:r>
            <a:endParaRPr lang="de-DE" dirty="0"/>
          </a:p>
        </p:txBody>
      </p:sp>
      <p:sp>
        <p:nvSpPr>
          <p:cNvPr id="6" name="Fußzeilenplatzhalter 5">
            <a:extLst>
              <a:ext uri="{FF2B5EF4-FFF2-40B4-BE49-F238E27FC236}">
                <a16:creationId xmlns:a16="http://schemas.microsoft.com/office/drawing/2014/main" id="{4FAF2CA8-A2CC-417A-92C4-41EF416CC9AA}"/>
              </a:ext>
              <a:ext uri="{C183D7F6-B498-43B3-948B-1728B52AA6E4}">
                <adec:decorative xmlns:adec="http://schemas.microsoft.com/office/drawing/2017/decorative" val="1"/>
              </a:ext>
            </a:extLst>
          </p:cNvPr>
          <p:cNvSpPr>
            <a:spLocks noGrp="1"/>
          </p:cNvSpPr>
          <p:nvPr>
            <p:ph type="ftr" sz="quarter" idx="17"/>
          </p:nvPr>
        </p:nvSpPr>
        <p:spPr/>
        <p:txBody>
          <a:bodyPr/>
          <a:lstStyle/>
          <a:p>
            <a:r>
              <a:rPr lang="en-US"/>
              <a:t>University of Stuttgart</a:t>
            </a:r>
            <a:endParaRPr lang="en-US" dirty="0"/>
          </a:p>
        </p:txBody>
      </p:sp>
      <p:sp>
        <p:nvSpPr>
          <p:cNvPr id="10" name="Foliennummernplatzhalter 9">
            <a:extLst>
              <a:ext uri="{FF2B5EF4-FFF2-40B4-BE49-F238E27FC236}">
                <a16:creationId xmlns:a16="http://schemas.microsoft.com/office/drawing/2014/main" id="{CB1C4537-63B7-4FCA-A1AC-1A38CD962C18}"/>
              </a:ext>
              <a:ext uri="{C183D7F6-B498-43B3-948B-1728B52AA6E4}">
                <adec:decorative xmlns:adec="http://schemas.microsoft.com/office/drawing/2017/decorative" val="1"/>
              </a:ext>
            </a:extLst>
          </p:cNvPr>
          <p:cNvSpPr>
            <a:spLocks noGrp="1"/>
          </p:cNvSpPr>
          <p:nvPr>
            <p:ph type="sldNum" sz="quarter" idx="18"/>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973967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und Bilder vertika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12" name="Textplatzhalter 7"/>
          <p:cNvSpPr>
            <a:spLocks noGrp="1"/>
          </p:cNvSpPr>
          <p:nvPr>
            <p:ph type="body" sz="quarter" idx="13" hasCustomPrompt="1"/>
          </p:nvPr>
        </p:nvSpPr>
        <p:spPr>
          <a:xfrm>
            <a:off x="390000" y="716405"/>
            <a:ext cx="6840000" cy="276225"/>
          </a:xfrm>
        </p:spPr>
        <p:txBody>
          <a:bodyPr lIns="0" tIns="0" rIns="0" bIns="0"/>
          <a:lstStyle>
            <a:lvl1pPr marL="0" indent="0">
              <a:buNone/>
              <a:defRPr sz="1800" baseline="0"/>
            </a:lvl1pPr>
          </a:lstStyle>
          <a:p>
            <a:pPr lvl="0"/>
            <a:r>
              <a:rPr lang="de-DE" dirty="0"/>
              <a:t>Untertitel durch Klicken bearbeiten</a:t>
            </a:r>
          </a:p>
        </p:txBody>
      </p:sp>
      <p:sp>
        <p:nvSpPr>
          <p:cNvPr id="3" name="Content Placeholder 2"/>
          <p:cNvSpPr>
            <a:spLocks noGrp="1"/>
          </p:cNvSpPr>
          <p:nvPr>
            <p:ph sz="half" idx="1"/>
          </p:nvPr>
        </p:nvSpPr>
        <p:spPr>
          <a:xfrm>
            <a:off x="390000" y="1381125"/>
            <a:ext cx="3480000" cy="37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Bildplatzhalter 9"/>
          <p:cNvSpPr>
            <a:spLocks noGrp="1"/>
          </p:cNvSpPr>
          <p:nvPr>
            <p:ph type="pic" sz="quarter" idx="14"/>
          </p:nvPr>
        </p:nvSpPr>
        <p:spPr>
          <a:xfrm>
            <a:off x="4079740" y="1381124"/>
            <a:ext cx="3150000" cy="1818000"/>
          </a:xfrm>
          <a:solidFill>
            <a:schemeClr val="bg1">
              <a:lumMod val="95000"/>
            </a:schemeClr>
          </a:solidFill>
        </p:spPr>
        <p:txBody>
          <a:bodyPr/>
          <a:lstStyle/>
          <a:p>
            <a:r>
              <a:rPr lang="en-US"/>
              <a:t>Click icon to add picture</a:t>
            </a:r>
            <a:endParaRPr lang="en-US" dirty="0"/>
          </a:p>
        </p:txBody>
      </p:sp>
      <p:sp>
        <p:nvSpPr>
          <p:cNvPr id="11" name="Bildplatzhalter 9"/>
          <p:cNvSpPr>
            <a:spLocks noGrp="1"/>
          </p:cNvSpPr>
          <p:nvPr>
            <p:ph type="pic" sz="quarter" idx="15"/>
          </p:nvPr>
        </p:nvSpPr>
        <p:spPr>
          <a:xfrm>
            <a:off x="4079740" y="3271525"/>
            <a:ext cx="3150000" cy="1818000"/>
          </a:xfrm>
          <a:solidFill>
            <a:schemeClr val="bg1">
              <a:lumMod val="95000"/>
            </a:schemeClr>
          </a:solidFill>
        </p:spPr>
        <p:txBody>
          <a:bodyPr/>
          <a:lstStyle/>
          <a:p>
            <a:r>
              <a:rPr lang="en-US"/>
              <a:t>Click icon to add picture</a:t>
            </a:r>
            <a:endParaRPr lang="en-US" dirty="0"/>
          </a:p>
        </p:txBody>
      </p:sp>
      <p:sp>
        <p:nvSpPr>
          <p:cNvPr id="4" name="Datumsplatzhalter 3">
            <a:extLst>
              <a:ext uri="{FF2B5EF4-FFF2-40B4-BE49-F238E27FC236}">
                <a16:creationId xmlns:a16="http://schemas.microsoft.com/office/drawing/2014/main" id="{D6AEE4CC-555C-4B83-8081-74A5B051305B}"/>
              </a:ext>
              <a:ext uri="{C183D7F6-B498-43B3-948B-1728B52AA6E4}">
                <adec:decorative xmlns:adec="http://schemas.microsoft.com/office/drawing/2017/decorative" val="1"/>
              </a:ext>
            </a:extLst>
          </p:cNvPr>
          <p:cNvSpPr>
            <a:spLocks noGrp="1"/>
          </p:cNvSpPr>
          <p:nvPr>
            <p:ph type="dt" sz="half" idx="16"/>
          </p:nvPr>
        </p:nvSpPr>
        <p:spPr/>
        <p:txBody>
          <a:bodyPr/>
          <a:lstStyle/>
          <a:p>
            <a:r>
              <a:rPr lang="en-US"/>
              <a:t>June 27</a:t>
            </a:r>
            <a:endParaRPr lang="de-DE" dirty="0"/>
          </a:p>
        </p:txBody>
      </p:sp>
      <p:sp>
        <p:nvSpPr>
          <p:cNvPr id="8" name="Fußzeilenplatzhalter 7">
            <a:extLst>
              <a:ext uri="{FF2B5EF4-FFF2-40B4-BE49-F238E27FC236}">
                <a16:creationId xmlns:a16="http://schemas.microsoft.com/office/drawing/2014/main" id="{E5627C45-0F94-4A40-AF7F-6CFBC077450F}"/>
              </a:ext>
              <a:ext uri="{C183D7F6-B498-43B3-948B-1728B52AA6E4}">
                <adec:decorative xmlns:adec="http://schemas.microsoft.com/office/drawing/2017/decorative" val="1"/>
              </a:ext>
            </a:extLst>
          </p:cNvPr>
          <p:cNvSpPr>
            <a:spLocks noGrp="1"/>
          </p:cNvSpPr>
          <p:nvPr>
            <p:ph type="ftr" sz="quarter" idx="17"/>
          </p:nvPr>
        </p:nvSpPr>
        <p:spPr/>
        <p:txBody>
          <a:bodyPr/>
          <a:lstStyle/>
          <a:p>
            <a:r>
              <a:rPr lang="en-US"/>
              <a:t>University of Stuttgart</a:t>
            </a:r>
            <a:endParaRPr lang="en-US" dirty="0"/>
          </a:p>
        </p:txBody>
      </p:sp>
      <p:sp>
        <p:nvSpPr>
          <p:cNvPr id="9" name="Foliennummernplatzhalter 8">
            <a:extLst>
              <a:ext uri="{FF2B5EF4-FFF2-40B4-BE49-F238E27FC236}">
                <a16:creationId xmlns:a16="http://schemas.microsoft.com/office/drawing/2014/main" id="{50FD0080-E47B-4511-92CD-E6288A0B8F9F}"/>
              </a:ext>
              <a:ext uri="{C183D7F6-B498-43B3-948B-1728B52AA6E4}">
                <adec:decorative xmlns:adec="http://schemas.microsoft.com/office/drawing/2017/decorative" val="1"/>
              </a:ext>
            </a:extLst>
          </p:cNvPr>
          <p:cNvSpPr>
            <a:spLocks noGrp="1"/>
          </p:cNvSpPr>
          <p:nvPr>
            <p:ph type="sldNum" sz="quarter" idx="18"/>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3700713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und Bild Hochforma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9" name="Textplatzhalter 7"/>
          <p:cNvSpPr>
            <a:spLocks noGrp="1"/>
          </p:cNvSpPr>
          <p:nvPr>
            <p:ph type="body" sz="quarter" idx="13" hasCustomPrompt="1"/>
          </p:nvPr>
        </p:nvSpPr>
        <p:spPr>
          <a:xfrm>
            <a:off x="390000" y="716405"/>
            <a:ext cx="6840000" cy="276225"/>
          </a:xfrm>
        </p:spPr>
        <p:txBody>
          <a:bodyPr lIns="0" tIns="0" rIns="0" bIns="0"/>
          <a:lstStyle>
            <a:lvl1pPr marL="0" indent="0">
              <a:buNone/>
              <a:defRPr sz="1800" baseline="0"/>
            </a:lvl1pPr>
          </a:lstStyle>
          <a:p>
            <a:pPr lvl="0"/>
            <a:r>
              <a:rPr lang="de-DE" dirty="0"/>
              <a:t>Untertitel durch Klicken bearbeiten</a:t>
            </a:r>
          </a:p>
        </p:txBody>
      </p:sp>
      <p:sp>
        <p:nvSpPr>
          <p:cNvPr id="3" name="Content Placeholder 2"/>
          <p:cNvSpPr>
            <a:spLocks noGrp="1"/>
          </p:cNvSpPr>
          <p:nvPr>
            <p:ph sz="half" idx="1"/>
          </p:nvPr>
        </p:nvSpPr>
        <p:spPr>
          <a:xfrm>
            <a:off x="390002" y="1381125"/>
            <a:ext cx="3480717" cy="37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Bildplatzhalter 9"/>
          <p:cNvSpPr>
            <a:spLocks noGrp="1"/>
          </p:cNvSpPr>
          <p:nvPr>
            <p:ph type="pic" sz="quarter" idx="14"/>
          </p:nvPr>
        </p:nvSpPr>
        <p:spPr>
          <a:xfrm>
            <a:off x="4079740" y="1381125"/>
            <a:ext cx="3150000" cy="3708400"/>
          </a:xfrm>
          <a:solidFill>
            <a:schemeClr val="bg1">
              <a:lumMod val="95000"/>
            </a:schemeClr>
          </a:solidFill>
        </p:spPr>
        <p:txBody>
          <a:bodyPr/>
          <a:lstStyle/>
          <a:p>
            <a:r>
              <a:rPr lang="en-US"/>
              <a:t>Click icon to add picture</a:t>
            </a:r>
          </a:p>
        </p:txBody>
      </p:sp>
      <p:sp>
        <p:nvSpPr>
          <p:cNvPr id="5" name="Datumsplatzhalter 4">
            <a:extLst>
              <a:ext uri="{FF2B5EF4-FFF2-40B4-BE49-F238E27FC236}">
                <a16:creationId xmlns:a16="http://schemas.microsoft.com/office/drawing/2014/main" id="{1DD21497-46B8-4DEB-9268-0633018AA300}"/>
              </a:ext>
              <a:ext uri="{C183D7F6-B498-43B3-948B-1728B52AA6E4}">
                <adec:decorative xmlns:adec="http://schemas.microsoft.com/office/drawing/2017/decorative" val="1"/>
              </a:ext>
            </a:extLst>
          </p:cNvPr>
          <p:cNvSpPr>
            <a:spLocks noGrp="1"/>
          </p:cNvSpPr>
          <p:nvPr>
            <p:ph type="dt" sz="half" idx="15"/>
          </p:nvPr>
        </p:nvSpPr>
        <p:spPr/>
        <p:txBody>
          <a:bodyPr/>
          <a:lstStyle/>
          <a:p>
            <a:r>
              <a:rPr lang="en-US"/>
              <a:t>June 27</a:t>
            </a:r>
            <a:endParaRPr lang="de-DE" dirty="0"/>
          </a:p>
        </p:txBody>
      </p:sp>
      <p:sp>
        <p:nvSpPr>
          <p:cNvPr id="6" name="Fußzeilenplatzhalter 5">
            <a:extLst>
              <a:ext uri="{FF2B5EF4-FFF2-40B4-BE49-F238E27FC236}">
                <a16:creationId xmlns:a16="http://schemas.microsoft.com/office/drawing/2014/main" id="{DCD5E6AA-90A9-4348-8BFD-9F2BDCEF00AC}"/>
              </a:ext>
              <a:ext uri="{C183D7F6-B498-43B3-948B-1728B52AA6E4}">
                <adec:decorative xmlns:adec="http://schemas.microsoft.com/office/drawing/2017/decorative" val="1"/>
              </a:ext>
            </a:extLst>
          </p:cNvPr>
          <p:cNvSpPr>
            <a:spLocks noGrp="1"/>
          </p:cNvSpPr>
          <p:nvPr>
            <p:ph type="ftr" sz="quarter" idx="16"/>
          </p:nvPr>
        </p:nvSpPr>
        <p:spPr/>
        <p:txBody>
          <a:bodyPr/>
          <a:lstStyle/>
          <a:p>
            <a:r>
              <a:rPr lang="en-US"/>
              <a:t>University of Stuttgart</a:t>
            </a:r>
            <a:endParaRPr lang="en-US" dirty="0"/>
          </a:p>
        </p:txBody>
      </p:sp>
      <p:sp>
        <p:nvSpPr>
          <p:cNvPr id="7" name="Foliennummernplatzhalter 6">
            <a:extLst>
              <a:ext uri="{FF2B5EF4-FFF2-40B4-BE49-F238E27FC236}">
                <a16:creationId xmlns:a16="http://schemas.microsoft.com/office/drawing/2014/main" id="{8E192297-8D40-4F2E-AE28-14AB7F52B63A}"/>
              </a:ext>
              <a:ext uri="{C183D7F6-B498-43B3-948B-1728B52AA6E4}">
                <adec:decorative xmlns:adec="http://schemas.microsoft.com/office/drawing/2017/decorative" val="1"/>
              </a:ext>
            </a:extLst>
          </p:cNvPr>
          <p:cNvSpPr>
            <a:spLocks noGrp="1"/>
          </p:cNvSpPr>
          <p:nvPr>
            <p:ph type="sldNum" sz="quarter" idx="17"/>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3347014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Bilder">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a:t>Click to edit Master title style</a:t>
            </a:r>
            <a:endParaRPr lang="de-DE" dirty="0"/>
          </a:p>
        </p:txBody>
      </p:sp>
      <p:sp>
        <p:nvSpPr>
          <p:cNvPr id="9" name="Textplatzhalter 7"/>
          <p:cNvSpPr>
            <a:spLocks noGrp="1"/>
          </p:cNvSpPr>
          <p:nvPr>
            <p:ph type="body" sz="quarter" idx="13" hasCustomPrompt="1"/>
          </p:nvPr>
        </p:nvSpPr>
        <p:spPr>
          <a:xfrm>
            <a:off x="390000" y="716405"/>
            <a:ext cx="6840000" cy="276225"/>
          </a:xfrm>
        </p:spPr>
        <p:txBody>
          <a:bodyPr lIns="0" tIns="0" rIns="0" bIns="0"/>
          <a:lstStyle>
            <a:lvl1pPr marL="0" indent="0">
              <a:buNone/>
              <a:defRPr sz="1800" baseline="0"/>
            </a:lvl1pPr>
          </a:lstStyle>
          <a:p>
            <a:pPr lvl="0"/>
            <a:r>
              <a:rPr lang="de-DE" dirty="0"/>
              <a:t>Untertitel durch Klicken bearbeiten</a:t>
            </a:r>
          </a:p>
        </p:txBody>
      </p:sp>
      <p:sp>
        <p:nvSpPr>
          <p:cNvPr id="13" name="Bildplatzhalter 7"/>
          <p:cNvSpPr>
            <a:spLocks noGrp="1"/>
          </p:cNvSpPr>
          <p:nvPr>
            <p:ph type="pic" sz="quarter" idx="19"/>
          </p:nvPr>
        </p:nvSpPr>
        <p:spPr>
          <a:xfrm>
            <a:off x="0" y="1381124"/>
            <a:ext cx="2700000" cy="2164255"/>
          </a:xfrm>
          <a:solidFill>
            <a:schemeClr val="bg1">
              <a:lumMod val="95000"/>
            </a:schemeClr>
          </a:solidFill>
        </p:spPr>
        <p:txBody>
          <a:bodyPr/>
          <a:lstStyle/>
          <a:p>
            <a:r>
              <a:rPr lang="en-US"/>
              <a:t>Click icon to add picture</a:t>
            </a:r>
            <a:endParaRPr lang="en-US" dirty="0"/>
          </a:p>
        </p:txBody>
      </p:sp>
      <p:sp>
        <p:nvSpPr>
          <p:cNvPr id="10" name="Bildplatzhalter 7"/>
          <p:cNvSpPr>
            <a:spLocks noGrp="1"/>
          </p:cNvSpPr>
          <p:nvPr>
            <p:ph type="pic" sz="quarter" idx="16"/>
          </p:nvPr>
        </p:nvSpPr>
        <p:spPr>
          <a:xfrm>
            <a:off x="2700000" y="1381124"/>
            <a:ext cx="2700000" cy="2164255"/>
          </a:xfrm>
          <a:solidFill>
            <a:schemeClr val="bg1">
              <a:lumMod val="95000"/>
            </a:schemeClr>
          </a:solidFill>
        </p:spPr>
        <p:txBody>
          <a:bodyPr/>
          <a:lstStyle/>
          <a:p>
            <a:r>
              <a:rPr lang="en-US"/>
              <a:t>Click icon to add picture</a:t>
            </a:r>
            <a:endParaRPr lang="en-US" dirty="0"/>
          </a:p>
        </p:txBody>
      </p:sp>
      <p:sp>
        <p:nvSpPr>
          <p:cNvPr id="14" name="Bildplatzhalter 7"/>
          <p:cNvSpPr>
            <a:spLocks noGrp="1"/>
          </p:cNvSpPr>
          <p:nvPr>
            <p:ph type="pic" sz="quarter" idx="20"/>
          </p:nvPr>
        </p:nvSpPr>
        <p:spPr>
          <a:xfrm>
            <a:off x="0" y="3548363"/>
            <a:ext cx="2700000" cy="2166637"/>
          </a:xfrm>
          <a:solidFill>
            <a:schemeClr val="bg1">
              <a:lumMod val="95000"/>
            </a:schemeClr>
          </a:solidFill>
        </p:spPr>
        <p:txBody>
          <a:bodyPr/>
          <a:lstStyle/>
          <a:p>
            <a:r>
              <a:rPr lang="en-US"/>
              <a:t>Click icon to add picture</a:t>
            </a:r>
            <a:endParaRPr lang="en-US" dirty="0"/>
          </a:p>
        </p:txBody>
      </p:sp>
      <p:sp>
        <p:nvSpPr>
          <p:cNvPr id="11" name="Bildplatzhalter 7"/>
          <p:cNvSpPr>
            <a:spLocks noGrp="1"/>
          </p:cNvSpPr>
          <p:nvPr>
            <p:ph type="pic" sz="quarter" idx="17"/>
          </p:nvPr>
        </p:nvSpPr>
        <p:spPr>
          <a:xfrm>
            <a:off x="2700000" y="3548363"/>
            <a:ext cx="2700000" cy="2166637"/>
          </a:xfrm>
          <a:solidFill>
            <a:schemeClr val="bg1">
              <a:lumMod val="95000"/>
            </a:schemeClr>
          </a:solidFill>
        </p:spPr>
        <p:txBody>
          <a:bodyPr/>
          <a:lstStyle/>
          <a:p>
            <a:r>
              <a:rPr lang="en-US"/>
              <a:t>Click icon to add picture</a:t>
            </a:r>
            <a:endParaRPr lang="en-US" dirty="0"/>
          </a:p>
        </p:txBody>
      </p:sp>
      <p:sp>
        <p:nvSpPr>
          <p:cNvPr id="12" name="Bildplatzhalter 7"/>
          <p:cNvSpPr>
            <a:spLocks noGrp="1"/>
          </p:cNvSpPr>
          <p:nvPr>
            <p:ph type="pic" sz="quarter" idx="18"/>
          </p:nvPr>
        </p:nvSpPr>
        <p:spPr>
          <a:xfrm>
            <a:off x="5400000" y="1381125"/>
            <a:ext cx="2220000" cy="4333875"/>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1593991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mit runden Bildern">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a:t>Click to edit Master title style</a:t>
            </a:r>
            <a:endParaRPr lang="de-DE" dirty="0"/>
          </a:p>
        </p:txBody>
      </p:sp>
      <p:sp>
        <p:nvSpPr>
          <p:cNvPr id="8" name="Bildplatzhalter 7"/>
          <p:cNvSpPr>
            <a:spLocks noGrp="1"/>
          </p:cNvSpPr>
          <p:nvPr>
            <p:ph type="pic" sz="quarter" idx="14"/>
          </p:nvPr>
        </p:nvSpPr>
        <p:spPr>
          <a:xfrm>
            <a:off x="401854" y="1115372"/>
            <a:ext cx="1024609" cy="1024609"/>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2" name="Textplatzhalter 10"/>
          <p:cNvSpPr>
            <a:spLocks noGrp="1"/>
          </p:cNvSpPr>
          <p:nvPr>
            <p:ph type="body" sz="quarter" idx="16"/>
          </p:nvPr>
        </p:nvSpPr>
        <p:spPr>
          <a:xfrm>
            <a:off x="1605425" y="1218275"/>
            <a:ext cx="49470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1" name="Bildplatzhalter 7"/>
          <p:cNvSpPr>
            <a:spLocks noGrp="1"/>
          </p:cNvSpPr>
          <p:nvPr>
            <p:ph type="pic" sz="quarter" idx="17"/>
          </p:nvPr>
        </p:nvSpPr>
        <p:spPr>
          <a:xfrm>
            <a:off x="401854" y="2555685"/>
            <a:ext cx="1024609" cy="1024609"/>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22" name="Textplatzhalter 10"/>
          <p:cNvSpPr>
            <a:spLocks noGrp="1"/>
          </p:cNvSpPr>
          <p:nvPr>
            <p:ph type="body" sz="quarter" idx="18"/>
          </p:nvPr>
        </p:nvSpPr>
        <p:spPr>
          <a:xfrm>
            <a:off x="1605425" y="2658588"/>
            <a:ext cx="49470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3" name="Bildplatzhalter 7"/>
          <p:cNvSpPr>
            <a:spLocks noGrp="1"/>
          </p:cNvSpPr>
          <p:nvPr>
            <p:ph type="pic" sz="quarter" idx="19"/>
          </p:nvPr>
        </p:nvSpPr>
        <p:spPr>
          <a:xfrm>
            <a:off x="401854" y="3995999"/>
            <a:ext cx="1024609" cy="1024609"/>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24" name="Textplatzhalter 10"/>
          <p:cNvSpPr>
            <a:spLocks noGrp="1"/>
          </p:cNvSpPr>
          <p:nvPr>
            <p:ph type="body" sz="quarter" idx="20"/>
          </p:nvPr>
        </p:nvSpPr>
        <p:spPr>
          <a:xfrm>
            <a:off x="1605425" y="4098902"/>
            <a:ext cx="49470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 name="Datumsplatzhalter 1">
            <a:extLst>
              <a:ext uri="{FF2B5EF4-FFF2-40B4-BE49-F238E27FC236}">
                <a16:creationId xmlns:a16="http://schemas.microsoft.com/office/drawing/2014/main" id="{5D65EDFE-5430-4CCA-B6E3-8440312139B2}"/>
              </a:ext>
              <a:ext uri="{C183D7F6-B498-43B3-948B-1728B52AA6E4}">
                <adec:decorative xmlns:adec="http://schemas.microsoft.com/office/drawing/2017/decorative" val="1"/>
              </a:ext>
            </a:extLst>
          </p:cNvPr>
          <p:cNvSpPr>
            <a:spLocks noGrp="1"/>
          </p:cNvSpPr>
          <p:nvPr>
            <p:ph type="dt" sz="half" idx="21"/>
          </p:nvPr>
        </p:nvSpPr>
        <p:spPr/>
        <p:txBody>
          <a:bodyPr/>
          <a:lstStyle/>
          <a:p>
            <a:r>
              <a:rPr lang="en-US"/>
              <a:t>June 27</a:t>
            </a:r>
            <a:endParaRPr lang="de-DE" dirty="0"/>
          </a:p>
        </p:txBody>
      </p:sp>
      <p:sp>
        <p:nvSpPr>
          <p:cNvPr id="7" name="Fußzeilenplatzhalter 6">
            <a:extLst>
              <a:ext uri="{FF2B5EF4-FFF2-40B4-BE49-F238E27FC236}">
                <a16:creationId xmlns:a16="http://schemas.microsoft.com/office/drawing/2014/main" id="{2A1A3235-BCE7-4A17-84CC-4164377DE4D8}"/>
              </a:ext>
              <a:ext uri="{C183D7F6-B498-43B3-948B-1728B52AA6E4}">
                <adec:decorative xmlns:adec="http://schemas.microsoft.com/office/drawing/2017/decorative" val="1"/>
              </a:ext>
            </a:extLst>
          </p:cNvPr>
          <p:cNvSpPr>
            <a:spLocks noGrp="1"/>
          </p:cNvSpPr>
          <p:nvPr>
            <p:ph type="ftr" sz="quarter" idx="22"/>
          </p:nvPr>
        </p:nvSpPr>
        <p:spPr/>
        <p:txBody>
          <a:bodyPr/>
          <a:lstStyle/>
          <a:p>
            <a:r>
              <a:rPr lang="en-US"/>
              <a:t>University of Stuttgart</a:t>
            </a:r>
            <a:endParaRPr lang="en-US" dirty="0"/>
          </a:p>
        </p:txBody>
      </p:sp>
      <p:sp>
        <p:nvSpPr>
          <p:cNvPr id="9" name="Foliennummernplatzhalter 8">
            <a:extLst>
              <a:ext uri="{FF2B5EF4-FFF2-40B4-BE49-F238E27FC236}">
                <a16:creationId xmlns:a16="http://schemas.microsoft.com/office/drawing/2014/main" id="{74DC407E-0A88-4CE6-A9FD-01EB88E48E7D}"/>
              </a:ext>
              <a:ext uri="{C183D7F6-B498-43B3-948B-1728B52AA6E4}">
                <adec:decorative xmlns:adec="http://schemas.microsoft.com/office/drawing/2017/decorative" val="1"/>
              </a:ext>
            </a:extLst>
          </p:cNvPr>
          <p:cNvSpPr>
            <a:spLocks noGrp="1"/>
          </p:cNvSpPr>
          <p:nvPr>
            <p:ph type="sldNum" sz="quarter" idx="23"/>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387212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mit eckigen Bildern">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a:t>Click to edit Master title style</a:t>
            </a:r>
            <a:endParaRPr lang="de-DE" dirty="0"/>
          </a:p>
        </p:txBody>
      </p:sp>
      <p:sp>
        <p:nvSpPr>
          <p:cNvPr id="8" name="Bildplatzhalter 7"/>
          <p:cNvSpPr>
            <a:spLocks noGrp="1"/>
          </p:cNvSpPr>
          <p:nvPr>
            <p:ph type="pic" sz="quarter" idx="14"/>
          </p:nvPr>
        </p:nvSpPr>
        <p:spPr>
          <a:xfrm>
            <a:off x="396875" y="1115373"/>
            <a:ext cx="1440000" cy="1080000"/>
          </a:xfrm>
          <a:prstGeom prst="rect">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2" name="Textplatzhalter 10"/>
          <p:cNvSpPr>
            <a:spLocks noGrp="1"/>
          </p:cNvSpPr>
          <p:nvPr>
            <p:ph type="body" sz="quarter" idx="16"/>
          </p:nvPr>
        </p:nvSpPr>
        <p:spPr>
          <a:xfrm>
            <a:off x="2015838" y="1245972"/>
            <a:ext cx="4446162"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3" name="Bildplatzhalter 7"/>
          <p:cNvSpPr>
            <a:spLocks noGrp="1"/>
          </p:cNvSpPr>
          <p:nvPr>
            <p:ph type="pic" sz="quarter" idx="21"/>
          </p:nvPr>
        </p:nvSpPr>
        <p:spPr>
          <a:xfrm>
            <a:off x="396875" y="2561266"/>
            <a:ext cx="1440000" cy="1080000"/>
          </a:xfrm>
          <a:prstGeom prst="rect">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14" name="Textplatzhalter 10"/>
          <p:cNvSpPr>
            <a:spLocks noGrp="1"/>
          </p:cNvSpPr>
          <p:nvPr>
            <p:ph type="body" sz="quarter" idx="22"/>
          </p:nvPr>
        </p:nvSpPr>
        <p:spPr>
          <a:xfrm>
            <a:off x="2015838" y="2691865"/>
            <a:ext cx="4446162"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5" name="Bildplatzhalter 7"/>
          <p:cNvSpPr>
            <a:spLocks noGrp="1"/>
          </p:cNvSpPr>
          <p:nvPr>
            <p:ph type="pic" sz="quarter" idx="23"/>
          </p:nvPr>
        </p:nvSpPr>
        <p:spPr>
          <a:xfrm>
            <a:off x="396875" y="4007159"/>
            <a:ext cx="1440000" cy="1080000"/>
          </a:xfrm>
          <a:prstGeom prst="rect">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6" name="Textplatzhalter 10"/>
          <p:cNvSpPr>
            <a:spLocks noGrp="1"/>
          </p:cNvSpPr>
          <p:nvPr>
            <p:ph type="body" sz="quarter" idx="24"/>
          </p:nvPr>
        </p:nvSpPr>
        <p:spPr>
          <a:xfrm>
            <a:off x="2015838" y="4137758"/>
            <a:ext cx="4446162"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 name="Datumsplatzhalter 1">
            <a:extLst>
              <a:ext uri="{FF2B5EF4-FFF2-40B4-BE49-F238E27FC236}">
                <a16:creationId xmlns:a16="http://schemas.microsoft.com/office/drawing/2014/main" id="{F32EB723-F173-46EB-BDF5-41EBBE806A33}"/>
              </a:ext>
              <a:ext uri="{C183D7F6-B498-43B3-948B-1728B52AA6E4}">
                <adec:decorative xmlns:adec="http://schemas.microsoft.com/office/drawing/2017/decorative" val="1"/>
              </a:ext>
            </a:extLst>
          </p:cNvPr>
          <p:cNvSpPr>
            <a:spLocks noGrp="1"/>
          </p:cNvSpPr>
          <p:nvPr>
            <p:ph type="dt" sz="half" idx="25"/>
          </p:nvPr>
        </p:nvSpPr>
        <p:spPr/>
        <p:txBody>
          <a:bodyPr/>
          <a:lstStyle/>
          <a:p>
            <a:r>
              <a:rPr lang="en-US"/>
              <a:t>June 27</a:t>
            </a:r>
            <a:endParaRPr lang="de-DE" dirty="0"/>
          </a:p>
        </p:txBody>
      </p:sp>
      <p:sp>
        <p:nvSpPr>
          <p:cNvPr id="7" name="Fußzeilenplatzhalter 6">
            <a:extLst>
              <a:ext uri="{FF2B5EF4-FFF2-40B4-BE49-F238E27FC236}">
                <a16:creationId xmlns:a16="http://schemas.microsoft.com/office/drawing/2014/main" id="{0E8A9B19-57C3-449D-AE45-E1125ABF93C8}"/>
              </a:ext>
              <a:ext uri="{C183D7F6-B498-43B3-948B-1728B52AA6E4}">
                <adec:decorative xmlns:adec="http://schemas.microsoft.com/office/drawing/2017/decorative" val="1"/>
              </a:ext>
            </a:extLst>
          </p:cNvPr>
          <p:cNvSpPr>
            <a:spLocks noGrp="1"/>
          </p:cNvSpPr>
          <p:nvPr>
            <p:ph type="ftr" sz="quarter" idx="26"/>
          </p:nvPr>
        </p:nvSpPr>
        <p:spPr/>
        <p:txBody>
          <a:bodyPr/>
          <a:lstStyle/>
          <a:p>
            <a:r>
              <a:rPr lang="en-US"/>
              <a:t>University of Stuttgart</a:t>
            </a:r>
            <a:endParaRPr lang="en-US" dirty="0"/>
          </a:p>
        </p:txBody>
      </p:sp>
      <p:sp>
        <p:nvSpPr>
          <p:cNvPr id="9" name="Foliennummernplatzhalter 8">
            <a:extLst>
              <a:ext uri="{FF2B5EF4-FFF2-40B4-BE49-F238E27FC236}">
                <a16:creationId xmlns:a16="http://schemas.microsoft.com/office/drawing/2014/main" id="{D3BCA695-D6EC-4C37-9CF1-1467F98772A3}"/>
              </a:ext>
              <a:ext uri="{C183D7F6-B498-43B3-948B-1728B52AA6E4}">
                <adec:decorative xmlns:adec="http://schemas.microsoft.com/office/drawing/2017/decorative" val="1"/>
              </a:ext>
            </a:extLst>
          </p:cNvPr>
          <p:cNvSpPr>
            <a:spLocks noGrp="1"/>
          </p:cNvSpPr>
          <p:nvPr>
            <p:ph type="sldNum" sz="quarter" idx="27"/>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972004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ersonen">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a:t>Click to edit Master title style</a:t>
            </a:r>
            <a:endParaRPr lang="de-DE" dirty="0"/>
          </a:p>
        </p:txBody>
      </p:sp>
      <p:sp>
        <p:nvSpPr>
          <p:cNvPr id="15" name="Textplatzhalter 7"/>
          <p:cNvSpPr>
            <a:spLocks noGrp="1"/>
          </p:cNvSpPr>
          <p:nvPr>
            <p:ph type="body" sz="quarter" idx="13" hasCustomPrompt="1"/>
          </p:nvPr>
        </p:nvSpPr>
        <p:spPr>
          <a:xfrm>
            <a:off x="390000" y="716405"/>
            <a:ext cx="6840000" cy="276225"/>
          </a:xfrm>
        </p:spPr>
        <p:txBody>
          <a:bodyPr lIns="0" tIns="0" rIns="0" bIns="0"/>
          <a:lstStyle>
            <a:lvl1pPr marL="0" indent="0">
              <a:buNone/>
              <a:defRPr sz="1800" baseline="0"/>
            </a:lvl1pPr>
          </a:lstStyle>
          <a:p>
            <a:pPr lvl="0"/>
            <a:r>
              <a:rPr lang="de-DE" dirty="0"/>
              <a:t>Untertitel durch Klicken bearbeiten</a:t>
            </a:r>
          </a:p>
        </p:txBody>
      </p:sp>
      <p:sp>
        <p:nvSpPr>
          <p:cNvPr id="9" name="Rechteck 8">
            <a:extLst>
              <a:ext uri="{C183D7F6-B498-43B3-948B-1728B52AA6E4}">
                <adec:decorative xmlns:adec="http://schemas.microsoft.com/office/drawing/2017/decorative" val="1"/>
              </a:ext>
            </a:extLst>
          </p:cNvPr>
          <p:cNvSpPr/>
          <p:nvPr userDrawn="1"/>
        </p:nvSpPr>
        <p:spPr>
          <a:xfrm>
            <a:off x="390837" y="2315783"/>
            <a:ext cx="2345033"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8" name="Bildplatzhalter 7">
            <a:extLst>
              <a:ext uri="{C183D7F6-B498-43B3-948B-1728B52AA6E4}">
                <adec:decorative xmlns:adec="http://schemas.microsoft.com/office/drawing/2017/decorative" val="1"/>
              </a:ext>
            </a:extLst>
          </p:cNvPr>
          <p:cNvSpPr>
            <a:spLocks noGrp="1" noChangeAspect="1"/>
          </p:cNvSpPr>
          <p:nvPr>
            <p:ph type="pic" sz="quarter" idx="14"/>
          </p:nvPr>
        </p:nvSpPr>
        <p:spPr>
          <a:xfrm>
            <a:off x="963353" y="1703642"/>
            <a:ext cx="1224000" cy="1224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1" name="Textplatzhalter 10"/>
          <p:cNvSpPr>
            <a:spLocks noGrp="1"/>
          </p:cNvSpPr>
          <p:nvPr>
            <p:ph type="body" sz="quarter" idx="15" hasCustomPrompt="1"/>
          </p:nvPr>
        </p:nvSpPr>
        <p:spPr>
          <a:xfrm>
            <a:off x="588983" y="3214800"/>
            <a:ext cx="1950242" cy="252000"/>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588983" y="3600000"/>
            <a:ext cx="1950242" cy="119425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1" name="Rechteck 20">
            <a:extLst>
              <a:ext uri="{C183D7F6-B498-43B3-948B-1728B52AA6E4}">
                <adec:decorative xmlns:adec="http://schemas.microsoft.com/office/drawing/2017/decorative" val="1"/>
              </a:ext>
            </a:extLst>
          </p:cNvPr>
          <p:cNvSpPr/>
          <p:nvPr userDrawn="1"/>
        </p:nvSpPr>
        <p:spPr>
          <a:xfrm>
            <a:off x="3236047" y="2315783"/>
            <a:ext cx="2345033"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22" name="Bildplatzhalter 7">
            <a:extLst>
              <a:ext uri="{C183D7F6-B498-43B3-948B-1728B52AA6E4}">
                <adec:decorative xmlns:adec="http://schemas.microsoft.com/office/drawing/2017/decorative" val="1"/>
              </a:ext>
            </a:extLst>
          </p:cNvPr>
          <p:cNvSpPr>
            <a:spLocks noGrp="1" noChangeAspect="1"/>
          </p:cNvSpPr>
          <p:nvPr>
            <p:ph type="pic" sz="quarter" idx="17"/>
          </p:nvPr>
        </p:nvSpPr>
        <p:spPr>
          <a:xfrm>
            <a:off x="3808562" y="1703642"/>
            <a:ext cx="1224000" cy="1224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23" name="Textplatzhalter 10"/>
          <p:cNvSpPr>
            <a:spLocks noGrp="1"/>
          </p:cNvSpPr>
          <p:nvPr>
            <p:ph type="body" sz="quarter" idx="18" hasCustomPrompt="1"/>
          </p:nvPr>
        </p:nvSpPr>
        <p:spPr>
          <a:xfrm>
            <a:off x="3434192" y="3214800"/>
            <a:ext cx="1950242" cy="252000"/>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4" name="Textplatzhalter 10"/>
          <p:cNvSpPr>
            <a:spLocks noGrp="1"/>
          </p:cNvSpPr>
          <p:nvPr>
            <p:ph type="body" sz="quarter" idx="19" hasCustomPrompt="1"/>
          </p:nvPr>
        </p:nvSpPr>
        <p:spPr>
          <a:xfrm>
            <a:off x="3434192" y="3600000"/>
            <a:ext cx="1950242" cy="119425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 name="Datumsplatzhalter 1">
            <a:extLst>
              <a:ext uri="{FF2B5EF4-FFF2-40B4-BE49-F238E27FC236}">
                <a16:creationId xmlns:a16="http://schemas.microsoft.com/office/drawing/2014/main" id="{362FC0BE-CD4C-4627-AA85-BE505B3D8BD7}"/>
              </a:ext>
              <a:ext uri="{C183D7F6-B498-43B3-948B-1728B52AA6E4}">
                <adec:decorative xmlns:adec="http://schemas.microsoft.com/office/drawing/2017/decorative" val="1"/>
              </a:ext>
            </a:extLst>
          </p:cNvPr>
          <p:cNvSpPr>
            <a:spLocks noGrp="1"/>
          </p:cNvSpPr>
          <p:nvPr>
            <p:ph type="dt" sz="half" idx="20"/>
          </p:nvPr>
        </p:nvSpPr>
        <p:spPr/>
        <p:txBody>
          <a:bodyPr/>
          <a:lstStyle/>
          <a:p>
            <a:r>
              <a:rPr lang="en-US"/>
              <a:t>June 27</a:t>
            </a:r>
            <a:endParaRPr lang="de-DE" dirty="0"/>
          </a:p>
        </p:txBody>
      </p:sp>
      <p:sp>
        <p:nvSpPr>
          <p:cNvPr id="6" name="Fußzeilenplatzhalter 5">
            <a:extLst>
              <a:ext uri="{FF2B5EF4-FFF2-40B4-BE49-F238E27FC236}">
                <a16:creationId xmlns:a16="http://schemas.microsoft.com/office/drawing/2014/main" id="{15B42556-4411-4403-BAF3-463CA5235678}"/>
              </a:ext>
              <a:ext uri="{C183D7F6-B498-43B3-948B-1728B52AA6E4}">
                <adec:decorative xmlns:adec="http://schemas.microsoft.com/office/drawing/2017/decorative" val="1"/>
              </a:ext>
            </a:extLst>
          </p:cNvPr>
          <p:cNvSpPr>
            <a:spLocks noGrp="1"/>
          </p:cNvSpPr>
          <p:nvPr>
            <p:ph type="ftr" sz="quarter" idx="21"/>
          </p:nvPr>
        </p:nvSpPr>
        <p:spPr/>
        <p:txBody>
          <a:bodyPr/>
          <a:lstStyle/>
          <a:p>
            <a:r>
              <a:rPr lang="en-US"/>
              <a:t>University of Stuttgart</a:t>
            </a:r>
            <a:endParaRPr lang="en-US" dirty="0"/>
          </a:p>
        </p:txBody>
      </p:sp>
      <p:sp>
        <p:nvSpPr>
          <p:cNvPr id="10" name="Foliennummernplatzhalter 9">
            <a:extLst>
              <a:ext uri="{FF2B5EF4-FFF2-40B4-BE49-F238E27FC236}">
                <a16:creationId xmlns:a16="http://schemas.microsoft.com/office/drawing/2014/main" id="{9DEA0CC9-0126-4D80-A084-E00E0AD29F58}"/>
              </a:ext>
              <a:ext uri="{C183D7F6-B498-43B3-948B-1728B52AA6E4}">
                <adec:decorative xmlns:adec="http://schemas.microsoft.com/office/drawing/2017/decorative" val="1"/>
              </a:ext>
            </a:extLst>
          </p:cNvPr>
          <p:cNvSpPr>
            <a:spLocks noGrp="1"/>
          </p:cNvSpPr>
          <p:nvPr>
            <p:ph type="sldNum" sz="quarter" idx="22"/>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32501025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Personen">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a:t>Click to edit Master title style</a:t>
            </a:r>
            <a:endParaRPr lang="de-DE" dirty="0"/>
          </a:p>
        </p:txBody>
      </p:sp>
      <p:sp>
        <p:nvSpPr>
          <p:cNvPr id="27" name="Textplatzhalter 7"/>
          <p:cNvSpPr>
            <a:spLocks noGrp="1"/>
          </p:cNvSpPr>
          <p:nvPr>
            <p:ph type="body" sz="quarter" idx="13" hasCustomPrompt="1"/>
          </p:nvPr>
        </p:nvSpPr>
        <p:spPr>
          <a:xfrm>
            <a:off x="390000" y="716405"/>
            <a:ext cx="6840000" cy="276225"/>
          </a:xfrm>
        </p:spPr>
        <p:txBody>
          <a:bodyPr lIns="0" tIns="0" rIns="0" bIns="0"/>
          <a:lstStyle>
            <a:lvl1pPr marL="0" indent="0">
              <a:buNone/>
              <a:defRPr sz="1800" baseline="0"/>
            </a:lvl1pPr>
          </a:lstStyle>
          <a:p>
            <a:pPr lvl="0"/>
            <a:r>
              <a:rPr lang="de-DE" dirty="0"/>
              <a:t>Untertitel durch Klicken bearbeiten</a:t>
            </a:r>
          </a:p>
        </p:txBody>
      </p:sp>
      <p:sp>
        <p:nvSpPr>
          <p:cNvPr id="9" name="Rechteck 8">
            <a:extLst>
              <a:ext uri="{C183D7F6-B498-43B3-948B-1728B52AA6E4}">
                <adec:decorative xmlns:adec="http://schemas.microsoft.com/office/drawing/2017/decorative" val="1"/>
              </a:ext>
            </a:extLst>
          </p:cNvPr>
          <p:cNvSpPr/>
          <p:nvPr userDrawn="1"/>
        </p:nvSpPr>
        <p:spPr>
          <a:xfrm>
            <a:off x="390838" y="2315783"/>
            <a:ext cx="210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8" name="Bildplatzhalter 7">
            <a:extLst>
              <a:ext uri="{C183D7F6-B498-43B3-948B-1728B52AA6E4}">
                <adec:decorative xmlns:adec="http://schemas.microsoft.com/office/drawing/2017/decorative" val="1"/>
              </a:ext>
            </a:extLst>
          </p:cNvPr>
          <p:cNvSpPr>
            <a:spLocks noGrp="1" noChangeAspect="1"/>
          </p:cNvSpPr>
          <p:nvPr>
            <p:ph type="pic" sz="quarter" idx="14"/>
          </p:nvPr>
        </p:nvSpPr>
        <p:spPr>
          <a:xfrm>
            <a:off x="851855" y="1702800"/>
            <a:ext cx="1224000" cy="1224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11" name="Textplatzhalter 10"/>
          <p:cNvSpPr>
            <a:spLocks noGrp="1"/>
          </p:cNvSpPr>
          <p:nvPr>
            <p:ph type="body" sz="quarter" idx="15" hasCustomPrompt="1"/>
          </p:nvPr>
        </p:nvSpPr>
        <p:spPr>
          <a:xfrm>
            <a:off x="600000" y="3214800"/>
            <a:ext cx="1800000" cy="252000"/>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600000" y="3600000"/>
            <a:ext cx="1800000" cy="119425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13" name="Rechteck 12">
            <a:extLst>
              <a:ext uri="{C183D7F6-B498-43B3-948B-1728B52AA6E4}">
                <adec:decorative xmlns:adec="http://schemas.microsoft.com/office/drawing/2017/decorative" val="1"/>
              </a:ext>
            </a:extLst>
          </p:cNvPr>
          <p:cNvSpPr/>
          <p:nvPr userDrawn="1"/>
        </p:nvSpPr>
        <p:spPr>
          <a:xfrm>
            <a:off x="2765798" y="2315784"/>
            <a:ext cx="2100000" cy="2773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14" name="Bildplatzhalter 7">
            <a:extLst>
              <a:ext uri="{C183D7F6-B498-43B3-948B-1728B52AA6E4}">
                <adec:decorative xmlns:adec="http://schemas.microsoft.com/office/drawing/2017/decorative" val="1"/>
              </a:ext>
            </a:extLst>
          </p:cNvPr>
          <p:cNvSpPr>
            <a:spLocks noGrp="1" noChangeAspect="1"/>
          </p:cNvSpPr>
          <p:nvPr>
            <p:ph type="pic" sz="quarter" idx="17"/>
          </p:nvPr>
        </p:nvSpPr>
        <p:spPr>
          <a:xfrm>
            <a:off x="3215798" y="1702800"/>
            <a:ext cx="1224000" cy="1224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15" name="Textplatzhalter 10"/>
          <p:cNvSpPr>
            <a:spLocks noGrp="1"/>
          </p:cNvSpPr>
          <p:nvPr>
            <p:ph type="body" sz="quarter" idx="18" hasCustomPrompt="1"/>
          </p:nvPr>
        </p:nvSpPr>
        <p:spPr>
          <a:xfrm>
            <a:off x="2963943" y="3214800"/>
            <a:ext cx="1800000" cy="252000"/>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6" name="Textplatzhalter 10"/>
          <p:cNvSpPr>
            <a:spLocks noGrp="1"/>
          </p:cNvSpPr>
          <p:nvPr>
            <p:ph type="body" sz="quarter" idx="19" hasCustomPrompt="1"/>
          </p:nvPr>
        </p:nvSpPr>
        <p:spPr>
          <a:xfrm>
            <a:off x="2963943" y="3600000"/>
            <a:ext cx="1800000" cy="119425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17" name="Rechteck 16">
            <a:extLst>
              <a:ext uri="{C183D7F6-B498-43B3-948B-1728B52AA6E4}">
                <adec:decorative xmlns:adec="http://schemas.microsoft.com/office/drawing/2017/decorative" val="1"/>
              </a:ext>
            </a:extLst>
          </p:cNvPr>
          <p:cNvSpPr/>
          <p:nvPr userDrawn="1"/>
        </p:nvSpPr>
        <p:spPr>
          <a:xfrm>
            <a:off x="5129740" y="2315783"/>
            <a:ext cx="210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18" name="Bildplatzhalter 7">
            <a:extLst>
              <a:ext uri="{C183D7F6-B498-43B3-948B-1728B52AA6E4}">
                <adec:decorative xmlns:adec="http://schemas.microsoft.com/office/drawing/2017/decorative" val="1"/>
              </a:ext>
            </a:extLst>
          </p:cNvPr>
          <p:cNvSpPr>
            <a:spLocks noGrp="1" noChangeAspect="1"/>
          </p:cNvSpPr>
          <p:nvPr>
            <p:ph type="pic" sz="quarter" idx="20"/>
          </p:nvPr>
        </p:nvSpPr>
        <p:spPr>
          <a:xfrm>
            <a:off x="5579740" y="1702800"/>
            <a:ext cx="1224000" cy="1224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19" name="Textplatzhalter 10"/>
          <p:cNvSpPr>
            <a:spLocks noGrp="1"/>
          </p:cNvSpPr>
          <p:nvPr>
            <p:ph type="body" sz="quarter" idx="21" hasCustomPrompt="1"/>
          </p:nvPr>
        </p:nvSpPr>
        <p:spPr>
          <a:xfrm>
            <a:off x="5327885" y="3214800"/>
            <a:ext cx="1800000" cy="252000"/>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0" name="Textplatzhalter 10"/>
          <p:cNvSpPr>
            <a:spLocks noGrp="1"/>
          </p:cNvSpPr>
          <p:nvPr>
            <p:ph type="body" sz="quarter" idx="22" hasCustomPrompt="1"/>
          </p:nvPr>
        </p:nvSpPr>
        <p:spPr>
          <a:xfrm>
            <a:off x="5327885" y="3600000"/>
            <a:ext cx="1800000" cy="119425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 name="Datumsplatzhalter 1">
            <a:extLst>
              <a:ext uri="{FF2B5EF4-FFF2-40B4-BE49-F238E27FC236}">
                <a16:creationId xmlns:a16="http://schemas.microsoft.com/office/drawing/2014/main" id="{4CEAAF95-1E7C-439B-B17B-4EE7F6B7625C}"/>
              </a:ext>
              <a:ext uri="{C183D7F6-B498-43B3-948B-1728B52AA6E4}">
                <adec:decorative xmlns:adec="http://schemas.microsoft.com/office/drawing/2017/decorative" val="1"/>
              </a:ext>
            </a:extLst>
          </p:cNvPr>
          <p:cNvSpPr>
            <a:spLocks noGrp="1"/>
          </p:cNvSpPr>
          <p:nvPr>
            <p:ph type="dt" sz="half" idx="23"/>
          </p:nvPr>
        </p:nvSpPr>
        <p:spPr/>
        <p:txBody>
          <a:bodyPr/>
          <a:lstStyle/>
          <a:p>
            <a:r>
              <a:rPr lang="en-US"/>
              <a:t>June 27</a:t>
            </a:r>
            <a:endParaRPr lang="de-DE" dirty="0"/>
          </a:p>
        </p:txBody>
      </p:sp>
      <p:sp>
        <p:nvSpPr>
          <p:cNvPr id="6" name="Fußzeilenplatzhalter 5">
            <a:extLst>
              <a:ext uri="{FF2B5EF4-FFF2-40B4-BE49-F238E27FC236}">
                <a16:creationId xmlns:a16="http://schemas.microsoft.com/office/drawing/2014/main" id="{194C19C5-0EAF-4980-9D85-20656307C403}"/>
              </a:ext>
              <a:ext uri="{C183D7F6-B498-43B3-948B-1728B52AA6E4}">
                <adec:decorative xmlns:adec="http://schemas.microsoft.com/office/drawing/2017/decorative" val="1"/>
              </a:ext>
            </a:extLst>
          </p:cNvPr>
          <p:cNvSpPr>
            <a:spLocks noGrp="1"/>
          </p:cNvSpPr>
          <p:nvPr>
            <p:ph type="ftr" sz="quarter" idx="24"/>
          </p:nvPr>
        </p:nvSpPr>
        <p:spPr/>
        <p:txBody>
          <a:bodyPr/>
          <a:lstStyle/>
          <a:p>
            <a:r>
              <a:rPr lang="en-US"/>
              <a:t>University of Stuttgart</a:t>
            </a:r>
            <a:endParaRPr lang="en-US" dirty="0"/>
          </a:p>
        </p:txBody>
      </p:sp>
      <p:sp>
        <p:nvSpPr>
          <p:cNvPr id="10" name="Foliennummernplatzhalter 9">
            <a:extLst>
              <a:ext uri="{FF2B5EF4-FFF2-40B4-BE49-F238E27FC236}">
                <a16:creationId xmlns:a16="http://schemas.microsoft.com/office/drawing/2014/main" id="{288FC159-6705-469F-BDBE-58D9127C0A91}"/>
              </a:ext>
              <a:ext uri="{C183D7F6-B498-43B3-948B-1728B52AA6E4}">
                <adec:decorative xmlns:adec="http://schemas.microsoft.com/office/drawing/2017/decorative" val="1"/>
              </a:ext>
            </a:extLst>
          </p:cNvPr>
          <p:cNvSpPr>
            <a:spLocks noGrp="1"/>
          </p:cNvSpPr>
          <p:nvPr>
            <p:ph type="sldNum" sz="quarter" idx="25"/>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5584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ersonen">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a:t>Click to edit Master title style</a:t>
            </a:r>
            <a:endParaRPr lang="de-DE" dirty="0"/>
          </a:p>
        </p:txBody>
      </p:sp>
      <p:sp>
        <p:nvSpPr>
          <p:cNvPr id="23" name="Textplatzhalter 7"/>
          <p:cNvSpPr>
            <a:spLocks noGrp="1"/>
          </p:cNvSpPr>
          <p:nvPr>
            <p:ph type="body" sz="quarter" idx="13" hasCustomPrompt="1"/>
          </p:nvPr>
        </p:nvSpPr>
        <p:spPr>
          <a:xfrm>
            <a:off x="390000" y="716405"/>
            <a:ext cx="6840000" cy="276225"/>
          </a:xfrm>
        </p:spPr>
        <p:txBody>
          <a:bodyPr lIns="0" tIns="0" rIns="0" bIns="0"/>
          <a:lstStyle>
            <a:lvl1pPr marL="0" indent="0">
              <a:buNone/>
              <a:defRPr sz="1800" baseline="0"/>
            </a:lvl1pPr>
          </a:lstStyle>
          <a:p>
            <a:pPr lvl="0"/>
            <a:r>
              <a:rPr lang="de-DE" dirty="0"/>
              <a:t>Untertitel durch Klicken bearbeiten</a:t>
            </a:r>
          </a:p>
        </p:txBody>
      </p:sp>
      <p:sp>
        <p:nvSpPr>
          <p:cNvPr id="9" name="Rechteck 8">
            <a:extLst>
              <a:ext uri="{C183D7F6-B498-43B3-948B-1728B52AA6E4}">
                <adec:decorative xmlns:adec="http://schemas.microsoft.com/office/drawing/2017/decorative" val="1"/>
              </a:ext>
            </a:extLst>
          </p:cNvPr>
          <p:cNvSpPr/>
          <p:nvPr userDrawn="1"/>
        </p:nvSpPr>
        <p:spPr>
          <a:xfrm>
            <a:off x="388938" y="2315785"/>
            <a:ext cx="1692917"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8" name="Bildplatzhalter 7">
            <a:extLst>
              <a:ext uri="{C183D7F6-B498-43B3-948B-1728B52AA6E4}">
                <adec:decorative xmlns:adec="http://schemas.microsoft.com/office/drawing/2017/decorative" val="1"/>
              </a:ext>
            </a:extLst>
          </p:cNvPr>
          <p:cNvSpPr>
            <a:spLocks noGrp="1"/>
          </p:cNvSpPr>
          <p:nvPr>
            <p:ph type="pic" sz="quarter" idx="14"/>
          </p:nvPr>
        </p:nvSpPr>
        <p:spPr>
          <a:xfrm>
            <a:off x="665855" y="1739375"/>
            <a:ext cx="1152000" cy="1152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1" name="Textplatzhalter 10"/>
          <p:cNvSpPr>
            <a:spLocks noGrp="1"/>
          </p:cNvSpPr>
          <p:nvPr>
            <p:ph type="body" sz="quarter" idx="15" hasCustomPrompt="1"/>
          </p:nvPr>
        </p:nvSpPr>
        <p:spPr>
          <a:xfrm>
            <a:off x="600000" y="3214804"/>
            <a:ext cx="1354162" cy="407775"/>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600000" y="3809772"/>
            <a:ext cx="1354162" cy="113596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4" name="Rechteck 23">
            <a:extLst>
              <a:ext uri="{C183D7F6-B498-43B3-948B-1728B52AA6E4}">
                <adec:decorative xmlns:adec="http://schemas.microsoft.com/office/drawing/2017/decorative" val="1"/>
              </a:ext>
            </a:extLst>
          </p:cNvPr>
          <p:cNvSpPr/>
          <p:nvPr userDrawn="1"/>
        </p:nvSpPr>
        <p:spPr>
          <a:xfrm>
            <a:off x="2121211" y="2315785"/>
            <a:ext cx="168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25" name="Bildplatzhalter 7">
            <a:extLst>
              <a:ext uri="{C183D7F6-B498-43B3-948B-1728B52AA6E4}">
                <adec:decorative xmlns:adec="http://schemas.microsoft.com/office/drawing/2017/decorative" val="1"/>
              </a:ext>
            </a:extLst>
          </p:cNvPr>
          <p:cNvSpPr>
            <a:spLocks noGrp="1"/>
          </p:cNvSpPr>
          <p:nvPr>
            <p:ph type="pic" sz="quarter" idx="17"/>
          </p:nvPr>
        </p:nvSpPr>
        <p:spPr>
          <a:xfrm>
            <a:off x="2385211" y="1739375"/>
            <a:ext cx="1152000" cy="1152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26" name="Textplatzhalter 10"/>
          <p:cNvSpPr>
            <a:spLocks noGrp="1"/>
          </p:cNvSpPr>
          <p:nvPr>
            <p:ph type="body" sz="quarter" idx="18" hasCustomPrompt="1"/>
          </p:nvPr>
        </p:nvSpPr>
        <p:spPr>
          <a:xfrm>
            <a:off x="2316197" y="3214804"/>
            <a:ext cx="1354162" cy="407775"/>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7" name="Textplatzhalter 10"/>
          <p:cNvSpPr>
            <a:spLocks noGrp="1"/>
          </p:cNvSpPr>
          <p:nvPr>
            <p:ph type="body" sz="quarter" idx="19" hasCustomPrompt="1"/>
          </p:nvPr>
        </p:nvSpPr>
        <p:spPr>
          <a:xfrm>
            <a:off x="2316197" y="3809772"/>
            <a:ext cx="1354162" cy="113596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8" name="Rechteck 27">
            <a:extLst>
              <a:ext uri="{C183D7F6-B498-43B3-948B-1728B52AA6E4}">
                <adec:decorative xmlns:adec="http://schemas.microsoft.com/office/drawing/2017/decorative" val="1"/>
              </a:ext>
            </a:extLst>
          </p:cNvPr>
          <p:cNvSpPr/>
          <p:nvPr userDrawn="1"/>
        </p:nvSpPr>
        <p:spPr>
          <a:xfrm>
            <a:off x="3840567" y="2315785"/>
            <a:ext cx="168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29" name="Bildplatzhalter 7">
            <a:extLst>
              <a:ext uri="{C183D7F6-B498-43B3-948B-1728B52AA6E4}">
                <adec:decorative xmlns:adec="http://schemas.microsoft.com/office/drawing/2017/decorative" val="1"/>
              </a:ext>
            </a:extLst>
          </p:cNvPr>
          <p:cNvSpPr>
            <a:spLocks noGrp="1"/>
          </p:cNvSpPr>
          <p:nvPr>
            <p:ph type="pic" sz="quarter" idx="20"/>
          </p:nvPr>
        </p:nvSpPr>
        <p:spPr>
          <a:xfrm>
            <a:off x="4104567" y="1739375"/>
            <a:ext cx="1152000" cy="1152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30" name="Textplatzhalter 10"/>
          <p:cNvSpPr>
            <a:spLocks noGrp="1"/>
          </p:cNvSpPr>
          <p:nvPr>
            <p:ph type="body" sz="quarter" idx="21" hasCustomPrompt="1"/>
          </p:nvPr>
        </p:nvSpPr>
        <p:spPr>
          <a:xfrm>
            <a:off x="4037133" y="3214804"/>
            <a:ext cx="1354162" cy="407775"/>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31" name="Textplatzhalter 10"/>
          <p:cNvSpPr>
            <a:spLocks noGrp="1"/>
          </p:cNvSpPr>
          <p:nvPr>
            <p:ph type="body" sz="quarter" idx="22" hasCustomPrompt="1"/>
          </p:nvPr>
        </p:nvSpPr>
        <p:spPr>
          <a:xfrm>
            <a:off x="4037133" y="3809772"/>
            <a:ext cx="1354162" cy="113596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32" name="Rechteck 31">
            <a:extLst>
              <a:ext uri="{C183D7F6-B498-43B3-948B-1728B52AA6E4}">
                <adec:decorative xmlns:adec="http://schemas.microsoft.com/office/drawing/2017/decorative" val="1"/>
              </a:ext>
            </a:extLst>
          </p:cNvPr>
          <p:cNvSpPr/>
          <p:nvPr userDrawn="1"/>
        </p:nvSpPr>
        <p:spPr>
          <a:xfrm>
            <a:off x="5559924" y="2315785"/>
            <a:ext cx="168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33" name="Bildplatzhalter 7">
            <a:extLst>
              <a:ext uri="{C183D7F6-B498-43B3-948B-1728B52AA6E4}">
                <adec:decorative xmlns:adec="http://schemas.microsoft.com/office/drawing/2017/decorative" val="1"/>
              </a:ext>
            </a:extLst>
          </p:cNvPr>
          <p:cNvSpPr>
            <a:spLocks noGrp="1"/>
          </p:cNvSpPr>
          <p:nvPr>
            <p:ph type="pic" sz="quarter" idx="23"/>
          </p:nvPr>
        </p:nvSpPr>
        <p:spPr>
          <a:xfrm>
            <a:off x="5823924" y="1739375"/>
            <a:ext cx="1152000" cy="1152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34" name="Textplatzhalter 10"/>
          <p:cNvSpPr>
            <a:spLocks noGrp="1"/>
          </p:cNvSpPr>
          <p:nvPr>
            <p:ph type="body" sz="quarter" idx="24" hasCustomPrompt="1"/>
          </p:nvPr>
        </p:nvSpPr>
        <p:spPr>
          <a:xfrm>
            <a:off x="5758069" y="3214804"/>
            <a:ext cx="1354162" cy="407775"/>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35" name="Textplatzhalter 10"/>
          <p:cNvSpPr>
            <a:spLocks noGrp="1"/>
          </p:cNvSpPr>
          <p:nvPr>
            <p:ph type="body" sz="quarter" idx="25" hasCustomPrompt="1"/>
          </p:nvPr>
        </p:nvSpPr>
        <p:spPr>
          <a:xfrm>
            <a:off x="5758069" y="3809772"/>
            <a:ext cx="1354162" cy="113596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 name="Datumsplatzhalter 1">
            <a:extLst>
              <a:ext uri="{FF2B5EF4-FFF2-40B4-BE49-F238E27FC236}">
                <a16:creationId xmlns:a16="http://schemas.microsoft.com/office/drawing/2014/main" id="{F056291B-A240-4F2F-93A1-34447A945662}"/>
              </a:ext>
              <a:ext uri="{C183D7F6-B498-43B3-948B-1728B52AA6E4}">
                <adec:decorative xmlns:adec="http://schemas.microsoft.com/office/drawing/2017/decorative" val="1"/>
              </a:ext>
            </a:extLst>
          </p:cNvPr>
          <p:cNvSpPr>
            <a:spLocks noGrp="1"/>
          </p:cNvSpPr>
          <p:nvPr>
            <p:ph type="dt" sz="half" idx="26"/>
          </p:nvPr>
        </p:nvSpPr>
        <p:spPr/>
        <p:txBody>
          <a:bodyPr/>
          <a:lstStyle/>
          <a:p>
            <a:r>
              <a:rPr lang="en-US"/>
              <a:t>June 27</a:t>
            </a:r>
            <a:endParaRPr lang="de-DE" dirty="0"/>
          </a:p>
        </p:txBody>
      </p:sp>
      <p:sp>
        <p:nvSpPr>
          <p:cNvPr id="6" name="Fußzeilenplatzhalter 5">
            <a:extLst>
              <a:ext uri="{FF2B5EF4-FFF2-40B4-BE49-F238E27FC236}">
                <a16:creationId xmlns:a16="http://schemas.microsoft.com/office/drawing/2014/main" id="{130FDCC4-5DBC-421B-B9BD-34F2689E2C52}"/>
              </a:ext>
              <a:ext uri="{C183D7F6-B498-43B3-948B-1728B52AA6E4}">
                <adec:decorative xmlns:adec="http://schemas.microsoft.com/office/drawing/2017/decorative" val="1"/>
              </a:ext>
            </a:extLst>
          </p:cNvPr>
          <p:cNvSpPr>
            <a:spLocks noGrp="1"/>
          </p:cNvSpPr>
          <p:nvPr>
            <p:ph type="ftr" sz="quarter" idx="27"/>
          </p:nvPr>
        </p:nvSpPr>
        <p:spPr/>
        <p:txBody>
          <a:bodyPr/>
          <a:lstStyle/>
          <a:p>
            <a:r>
              <a:rPr lang="en-US"/>
              <a:t>University of Stuttgart</a:t>
            </a:r>
            <a:endParaRPr lang="en-US" dirty="0"/>
          </a:p>
        </p:txBody>
      </p:sp>
      <p:sp>
        <p:nvSpPr>
          <p:cNvPr id="10" name="Foliennummernplatzhalter 9">
            <a:extLst>
              <a:ext uri="{FF2B5EF4-FFF2-40B4-BE49-F238E27FC236}">
                <a16:creationId xmlns:a16="http://schemas.microsoft.com/office/drawing/2014/main" id="{BEF8F6F0-1159-474F-AAEB-A33C1AB83485}"/>
              </a:ext>
              <a:ext uri="{C183D7F6-B498-43B3-948B-1728B52AA6E4}">
                <adec:decorative xmlns:adec="http://schemas.microsoft.com/office/drawing/2017/decorative" val="1"/>
              </a:ext>
            </a:extLst>
          </p:cNvPr>
          <p:cNvSpPr>
            <a:spLocks noGrp="1"/>
          </p:cNvSpPr>
          <p:nvPr>
            <p:ph type="sldNum" sz="quarter" idx="28"/>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258259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2 Institute Sublogo Kreis">
    <p:spTree>
      <p:nvGrpSpPr>
        <p:cNvPr id="1" name=""/>
        <p:cNvGrpSpPr/>
        <p:nvPr/>
      </p:nvGrpSpPr>
      <p:grpSpPr>
        <a:xfrm>
          <a:off x="0" y="0"/>
          <a:ext cx="0" cy="0"/>
          <a:chOff x="0" y="0"/>
          <a:chExt cx="0" cy="0"/>
        </a:xfrm>
      </p:grpSpPr>
      <p:pic>
        <p:nvPicPr>
          <p:cNvPr id="12" name="Grafik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170" y="344528"/>
            <a:ext cx="2056867" cy="431998"/>
          </a:xfrm>
          <a:prstGeom prst="rect">
            <a:avLst/>
          </a:prstGeom>
        </p:spPr>
      </p:pic>
      <p:sp>
        <p:nvSpPr>
          <p:cNvPr id="16" name="Textplatzhalter 9"/>
          <p:cNvSpPr>
            <a:spLocks noGrp="1"/>
          </p:cNvSpPr>
          <p:nvPr>
            <p:ph type="body" sz="quarter" idx="13" hasCustomPrompt="1"/>
          </p:nvPr>
        </p:nvSpPr>
        <p:spPr>
          <a:xfrm>
            <a:off x="936493" y="648000"/>
            <a:ext cx="2968261" cy="483423"/>
          </a:xfrm>
        </p:spPr>
        <p:txBody>
          <a:bodyPr/>
          <a:lstStyle>
            <a:lvl1pPr marL="0" indent="0">
              <a:lnSpc>
                <a:spcPct val="100000"/>
              </a:lnSpc>
              <a:buFontTx/>
              <a:buNone/>
              <a:defRPr sz="1200"/>
            </a:lvl1pPr>
          </a:lstStyle>
          <a:p>
            <a:pPr lvl="0"/>
            <a:r>
              <a:rPr lang="de-DE" dirty="0"/>
              <a:t>Institutsname max. 2-zeilig, bitte hier klicken und überschreiben</a:t>
            </a:r>
          </a:p>
        </p:txBody>
      </p:sp>
      <p:sp>
        <p:nvSpPr>
          <p:cNvPr id="9" name="Bildplatzhalter 8"/>
          <p:cNvSpPr>
            <a:spLocks noGrp="1"/>
          </p:cNvSpPr>
          <p:nvPr>
            <p:ph type="pic" sz="quarter" idx="10"/>
          </p:nvPr>
        </p:nvSpPr>
        <p:spPr>
          <a:xfrm>
            <a:off x="0" y="1381125"/>
            <a:ext cx="7620000" cy="4335675"/>
          </a:xfrm>
          <a:solidFill>
            <a:schemeClr val="bg1">
              <a:lumMod val="85000"/>
            </a:schemeClr>
          </a:solidFill>
        </p:spPr>
        <p:txBody>
          <a:bodyPr lIns="72000"/>
          <a:lstStyle>
            <a:lvl1pPr marL="0" indent="0">
              <a:buNone/>
              <a:defRPr sz="1200"/>
            </a:lvl1pPr>
          </a:lstStyle>
          <a:p>
            <a:r>
              <a:rPr lang="en-US"/>
              <a:t>Click icon to add picture</a:t>
            </a:r>
            <a:endParaRPr lang="en-US" dirty="0"/>
          </a:p>
        </p:txBody>
      </p:sp>
      <p:sp>
        <p:nvSpPr>
          <p:cNvPr id="14" name="Titel 13">
            <a:extLst>
              <a:ext uri="{C183D7F6-B498-43B3-948B-1728B52AA6E4}">
                <adec:decorative xmlns:adec="http://schemas.microsoft.com/office/drawing/2017/decorative" val="1"/>
              </a:ext>
            </a:extLst>
          </p:cNvPr>
          <p:cNvSpPr>
            <a:spLocks noGrp="1"/>
          </p:cNvSpPr>
          <p:nvPr>
            <p:ph type="ctrTitle"/>
          </p:nvPr>
        </p:nvSpPr>
        <p:spPr>
          <a:xfrm>
            <a:off x="2984894" y="451026"/>
            <a:ext cx="4635106" cy="5265775"/>
          </a:xfrm>
          <a:custGeom>
            <a:avLst/>
            <a:gdLst>
              <a:gd name="connsiteX0" fmla="*/ 3097937 w 4635106"/>
              <a:gd name="connsiteY0" fmla="*/ 0 h 5265775"/>
              <a:gd name="connsiteX1" fmla="*/ 4574598 w 4635106"/>
              <a:gd name="connsiteY1" fmla="*/ 373905 h 5265775"/>
              <a:gd name="connsiteX2" fmla="*/ 4635106 w 4635106"/>
              <a:gd name="connsiteY2" fmla="*/ 410664 h 5265775"/>
              <a:gd name="connsiteX3" fmla="*/ 4635106 w 4635106"/>
              <a:gd name="connsiteY3" fmla="*/ 5265775 h 5265775"/>
              <a:gd name="connsiteX4" fmla="*/ 886703 w 4635106"/>
              <a:gd name="connsiteY4" fmla="*/ 5265775 h 5265775"/>
              <a:gd name="connsiteX5" fmla="*/ 707419 w 4635106"/>
              <a:gd name="connsiteY5" fmla="*/ 5068513 h 5265775"/>
              <a:gd name="connsiteX6" fmla="*/ 0 w 4635106"/>
              <a:gd name="connsiteY6" fmla="*/ 3097937 h 5265775"/>
              <a:gd name="connsiteX7" fmla="*/ 3097937 w 4635106"/>
              <a:gd name="connsiteY7" fmla="*/ 0 h 526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5106" h="5265775">
                <a:moveTo>
                  <a:pt x="3097937" y="0"/>
                </a:moveTo>
                <a:cubicBezTo>
                  <a:pt x="3632607" y="0"/>
                  <a:pt x="4135641" y="135449"/>
                  <a:pt x="4574598" y="373905"/>
                </a:cubicBezTo>
                <a:lnTo>
                  <a:pt x="4635106" y="410664"/>
                </a:lnTo>
                <a:lnTo>
                  <a:pt x="4635106" y="5265775"/>
                </a:lnTo>
                <a:lnTo>
                  <a:pt x="886703" y="5265775"/>
                </a:lnTo>
                <a:lnTo>
                  <a:pt x="707419" y="5068513"/>
                </a:lnTo>
                <a:cubicBezTo>
                  <a:pt x="265480" y="4533007"/>
                  <a:pt x="0" y="3846475"/>
                  <a:pt x="0" y="3097937"/>
                </a:cubicBezTo>
                <a:cubicBezTo>
                  <a:pt x="0" y="1386994"/>
                  <a:pt x="1386994" y="0"/>
                  <a:pt x="3097937" y="0"/>
                </a:cubicBezTo>
                <a:close/>
              </a:path>
            </a:pathLst>
          </a:custGeom>
          <a:solidFill>
            <a:schemeClr val="accent1"/>
          </a:solidFill>
        </p:spPr>
        <p:txBody>
          <a:bodyPr wrap="square" lIns="0" tIns="0" rIns="0" bIns="1260000" anchor="b" anchorCtr="0">
            <a:noAutofit/>
          </a:bodyPr>
          <a:lstStyle>
            <a:lvl1pPr marL="0" indent="0" algn="ctr">
              <a:lnSpc>
                <a:spcPct val="90000"/>
              </a:lnSpc>
              <a:defRPr sz="200" b="1" baseline="0">
                <a:solidFill>
                  <a:schemeClr val="accent1"/>
                </a:solidFill>
              </a:defRPr>
            </a:lvl1pPr>
          </a:lstStyle>
          <a:p>
            <a:r>
              <a:rPr lang="en-US"/>
              <a:t>Click to edit Master title style</a:t>
            </a:r>
            <a:endParaRPr lang="de-DE" dirty="0"/>
          </a:p>
        </p:txBody>
      </p:sp>
      <p:sp>
        <p:nvSpPr>
          <p:cNvPr id="11" name="Textplatzhalter 3"/>
          <p:cNvSpPr>
            <a:spLocks noGrp="1"/>
          </p:cNvSpPr>
          <p:nvPr>
            <p:ph type="body" sz="quarter" idx="16" hasCustomPrompt="1"/>
          </p:nvPr>
        </p:nvSpPr>
        <p:spPr>
          <a:xfrm>
            <a:off x="3705225" y="1573078"/>
            <a:ext cx="3638550" cy="3121003"/>
          </a:xfrm>
        </p:spPr>
        <p:txBody>
          <a:bodyPr anchor="b" anchorCtr="0"/>
          <a:lstStyle>
            <a:lvl1pPr marL="0" indent="0">
              <a:lnSpc>
                <a:spcPct val="90000"/>
              </a:lnSpc>
              <a:spcBef>
                <a:spcPts val="0"/>
              </a:spcBef>
              <a:buFontTx/>
              <a:buNone/>
              <a:defRPr sz="2800" b="1">
                <a:solidFill>
                  <a:schemeClr val="bg1"/>
                </a:solidFill>
                <a:highlight>
                  <a:srgbClr val="000000"/>
                </a:highlight>
              </a:defRPr>
            </a:lvl1pPr>
            <a:lvl2pPr marL="146832" indent="0">
              <a:buFontTx/>
              <a:buNone/>
              <a:defRPr sz="2800" b="1">
                <a:solidFill>
                  <a:schemeClr val="bg1"/>
                </a:solidFill>
              </a:defRPr>
            </a:lvl2pPr>
            <a:lvl3pPr marL="300278" indent="0">
              <a:buFontTx/>
              <a:buNone/>
              <a:defRPr sz="2800" b="1">
                <a:solidFill>
                  <a:schemeClr val="bg1"/>
                </a:solidFill>
              </a:defRPr>
            </a:lvl3pPr>
            <a:lvl4pPr marL="447110" indent="0">
              <a:buFontTx/>
              <a:buNone/>
              <a:defRPr sz="2800" b="1">
                <a:solidFill>
                  <a:schemeClr val="bg1"/>
                </a:solidFill>
              </a:defRPr>
            </a:lvl4pPr>
            <a:lvl5pPr marL="600556" indent="0">
              <a:buFontTx/>
              <a:buNone/>
              <a:defRPr sz="2800" b="1">
                <a:solidFill>
                  <a:schemeClr val="bg1"/>
                </a:solidFill>
              </a:defRPr>
            </a:lvl5pPr>
          </a:lstStyle>
          <a:p>
            <a:pPr lvl="0"/>
            <a:r>
              <a:rPr lang="de-DE" dirty="0"/>
              <a:t>Barrierefreier Titel – Text durch Klicken </a:t>
            </a:r>
            <a:br>
              <a:rPr lang="de-DE" dirty="0"/>
            </a:br>
            <a:r>
              <a:rPr lang="de-DE" dirty="0"/>
              <a:t>hinzufügen</a:t>
            </a:r>
          </a:p>
        </p:txBody>
      </p:sp>
      <p:sp>
        <p:nvSpPr>
          <p:cNvPr id="3" name="Subtitle 2"/>
          <p:cNvSpPr>
            <a:spLocks noGrp="1"/>
          </p:cNvSpPr>
          <p:nvPr>
            <p:ph type="subTitle" idx="1" hasCustomPrompt="1"/>
          </p:nvPr>
        </p:nvSpPr>
        <p:spPr>
          <a:xfrm>
            <a:off x="3705225" y="4748325"/>
            <a:ext cx="3638550" cy="428400"/>
          </a:xfrm>
        </p:spPr>
        <p:txBody>
          <a:bodyPr lIns="0" tIns="0" rIns="0" bIns="0">
            <a:noAutofit/>
          </a:bodyPr>
          <a:lstStyle>
            <a:lvl1pPr marL="0" indent="0" algn="l">
              <a:lnSpc>
                <a:spcPct val="100000"/>
              </a:lnSpc>
              <a:buNone/>
              <a:defRPr sz="1600">
                <a:solidFill>
                  <a:schemeClr val="bg1"/>
                </a:solidFill>
                <a:highlight>
                  <a:srgbClr val="000000"/>
                </a:highlight>
              </a:defRPr>
            </a:lvl1pPr>
            <a:lvl2pPr marL="285728" indent="0" algn="ctr">
              <a:buNone/>
              <a:defRPr sz="1250"/>
            </a:lvl2pPr>
            <a:lvl3pPr marL="571454" indent="0" algn="ctr">
              <a:buNone/>
              <a:defRPr sz="1125"/>
            </a:lvl3pPr>
            <a:lvl4pPr marL="857182" indent="0" algn="ctr">
              <a:buNone/>
              <a:defRPr sz="1000"/>
            </a:lvl4pPr>
            <a:lvl5pPr marL="1142908" indent="0" algn="ctr">
              <a:buNone/>
              <a:defRPr sz="1000"/>
            </a:lvl5pPr>
            <a:lvl6pPr marL="1428636" indent="0" algn="ctr">
              <a:buNone/>
              <a:defRPr sz="1000"/>
            </a:lvl6pPr>
            <a:lvl7pPr marL="1714362" indent="0" algn="ctr">
              <a:buNone/>
              <a:defRPr sz="1000"/>
            </a:lvl7pPr>
            <a:lvl8pPr marL="2000090" indent="0" algn="ctr">
              <a:buNone/>
              <a:defRPr sz="1000"/>
            </a:lvl8pPr>
            <a:lvl9pPr marL="2285818" indent="0" algn="ctr">
              <a:buNone/>
              <a:defRPr sz="1000"/>
            </a:lvl9pPr>
          </a:lstStyle>
          <a:p>
            <a:r>
              <a:rPr lang="de-DE" dirty="0"/>
              <a:t>Formatvorlage des Untertitelmasters durch Klicken bearbeiten</a:t>
            </a:r>
          </a:p>
        </p:txBody>
      </p:sp>
      <p:sp>
        <p:nvSpPr>
          <p:cNvPr id="10" name="Bildplatzhalter 4">
            <a:extLst>
              <a:ext uri="{C183D7F6-B498-43B3-948B-1728B52AA6E4}">
                <adec:decorative xmlns:adec="http://schemas.microsoft.com/office/drawing/2017/decorative" val="1"/>
              </a:ext>
            </a:extLst>
          </p:cNvPr>
          <p:cNvSpPr>
            <a:spLocks noGrp="1" noChangeAspect="1"/>
          </p:cNvSpPr>
          <p:nvPr>
            <p:ph type="pic" sz="quarter" idx="15" hasCustomPrompt="1"/>
          </p:nvPr>
        </p:nvSpPr>
        <p:spPr>
          <a:xfrm>
            <a:off x="1968124" y="2096930"/>
            <a:ext cx="1606735" cy="1557959"/>
          </a:xfrm>
          <a:prstGeom prst="ellipse">
            <a:avLst/>
          </a:prstGeom>
          <a:solidFill>
            <a:schemeClr val="bg1"/>
          </a:solidFill>
        </p:spPr>
        <p:txBody>
          <a:bodyPr/>
          <a:lstStyle>
            <a:lvl1pPr marL="0" indent="0">
              <a:buFontTx/>
              <a:buNone/>
              <a:defRPr sz="900" baseline="0"/>
            </a:lvl1pPr>
          </a:lstStyle>
          <a:p>
            <a:r>
              <a:rPr lang="de-DE" dirty="0" err="1"/>
              <a:t>Sublogo</a:t>
            </a:r>
            <a:r>
              <a:rPr lang="de-DE" dirty="0"/>
              <a:t> einfügen</a:t>
            </a:r>
          </a:p>
        </p:txBody>
      </p:sp>
    </p:spTree>
    <p:extLst>
      <p:ext uri="{BB962C8B-B14F-4D97-AF65-F5344CB8AC3E}">
        <p14:creationId xmlns:p14="http://schemas.microsoft.com/office/powerpoint/2010/main" val="37462322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a:t>Click to edit Master title style</a:t>
            </a:r>
            <a:endParaRPr lang="de-DE" dirty="0"/>
          </a:p>
        </p:txBody>
      </p:sp>
      <p:sp>
        <p:nvSpPr>
          <p:cNvPr id="8" name="Textplatzhalter 7"/>
          <p:cNvSpPr>
            <a:spLocks noGrp="1"/>
          </p:cNvSpPr>
          <p:nvPr>
            <p:ph type="body" sz="quarter" idx="13" hasCustomPrompt="1"/>
          </p:nvPr>
        </p:nvSpPr>
        <p:spPr>
          <a:xfrm>
            <a:off x="390000" y="716405"/>
            <a:ext cx="6840000" cy="276225"/>
          </a:xfrm>
        </p:spPr>
        <p:txBody>
          <a:bodyPr lIns="0" tIns="0" rIns="0" bIns="0"/>
          <a:lstStyle>
            <a:lvl1pPr marL="0" indent="0">
              <a:buNone/>
              <a:defRPr sz="1800" baseline="0"/>
            </a:lvl1pPr>
          </a:lstStyle>
          <a:p>
            <a:pPr lvl="0"/>
            <a:r>
              <a:rPr lang="de-DE" dirty="0"/>
              <a:t>Untertitel durch Klicken bearbeiten</a:t>
            </a:r>
          </a:p>
        </p:txBody>
      </p:sp>
      <p:sp>
        <p:nvSpPr>
          <p:cNvPr id="2" name="Datumsplatzhalter 1">
            <a:extLst>
              <a:ext uri="{FF2B5EF4-FFF2-40B4-BE49-F238E27FC236}">
                <a16:creationId xmlns:a16="http://schemas.microsoft.com/office/drawing/2014/main" id="{4F3E02D2-B4DD-4B18-B16D-42F506197EEE}"/>
              </a:ext>
              <a:ext uri="{C183D7F6-B498-43B3-948B-1728B52AA6E4}">
                <adec:decorative xmlns:adec="http://schemas.microsoft.com/office/drawing/2017/decorative" val="1"/>
              </a:ext>
            </a:extLst>
          </p:cNvPr>
          <p:cNvSpPr>
            <a:spLocks noGrp="1"/>
          </p:cNvSpPr>
          <p:nvPr>
            <p:ph type="dt" sz="half" idx="14"/>
          </p:nvPr>
        </p:nvSpPr>
        <p:spPr/>
        <p:txBody>
          <a:bodyPr/>
          <a:lstStyle/>
          <a:p>
            <a:r>
              <a:rPr lang="en-US"/>
              <a:t>June 27</a:t>
            </a:r>
            <a:endParaRPr lang="de-DE" dirty="0"/>
          </a:p>
        </p:txBody>
      </p:sp>
      <p:sp>
        <p:nvSpPr>
          <p:cNvPr id="6" name="Fußzeilenplatzhalter 5">
            <a:extLst>
              <a:ext uri="{FF2B5EF4-FFF2-40B4-BE49-F238E27FC236}">
                <a16:creationId xmlns:a16="http://schemas.microsoft.com/office/drawing/2014/main" id="{1B2D78BF-34A9-419C-904E-23266DA49308}"/>
              </a:ext>
              <a:ext uri="{C183D7F6-B498-43B3-948B-1728B52AA6E4}">
                <adec:decorative xmlns:adec="http://schemas.microsoft.com/office/drawing/2017/decorative" val="1"/>
              </a:ext>
            </a:extLst>
          </p:cNvPr>
          <p:cNvSpPr>
            <a:spLocks noGrp="1"/>
          </p:cNvSpPr>
          <p:nvPr>
            <p:ph type="ftr" sz="quarter" idx="15"/>
          </p:nvPr>
        </p:nvSpPr>
        <p:spPr/>
        <p:txBody>
          <a:bodyPr/>
          <a:lstStyle/>
          <a:p>
            <a:r>
              <a:rPr lang="en-US"/>
              <a:t>University of Stuttgart</a:t>
            </a:r>
            <a:endParaRPr lang="en-US" dirty="0"/>
          </a:p>
        </p:txBody>
      </p:sp>
      <p:sp>
        <p:nvSpPr>
          <p:cNvPr id="9" name="Foliennummernplatzhalter 8">
            <a:extLst>
              <a:ext uri="{FF2B5EF4-FFF2-40B4-BE49-F238E27FC236}">
                <a16:creationId xmlns:a16="http://schemas.microsoft.com/office/drawing/2014/main" id="{CFA8145C-ADB4-48AD-A481-B8B40B13184E}"/>
              </a:ext>
              <a:ext uri="{C183D7F6-B498-43B3-948B-1728B52AA6E4}">
                <adec:decorative xmlns:adec="http://schemas.microsoft.com/office/drawing/2017/decorative" val="1"/>
              </a:ext>
            </a:extLst>
          </p:cNvPr>
          <p:cNvSpPr>
            <a:spLocks noGrp="1"/>
          </p:cNvSpPr>
          <p:nvPr>
            <p:ph type="sldNum" sz="quarter" idx="16"/>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4710917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1B5A337E-8A5F-4D8B-8BFC-87A97EC57086}"/>
              </a:ext>
              <a:ext uri="{C183D7F6-B498-43B3-948B-1728B52AA6E4}">
                <adec:decorative xmlns:adec="http://schemas.microsoft.com/office/drawing/2017/decorative" val="1"/>
              </a:ext>
            </a:extLst>
          </p:cNvPr>
          <p:cNvSpPr>
            <a:spLocks noGrp="1"/>
          </p:cNvSpPr>
          <p:nvPr>
            <p:ph type="dt" sz="half" idx="10"/>
          </p:nvPr>
        </p:nvSpPr>
        <p:spPr/>
        <p:txBody>
          <a:bodyPr/>
          <a:lstStyle/>
          <a:p>
            <a:r>
              <a:rPr lang="en-US"/>
              <a:t>June 27</a:t>
            </a:r>
            <a:endParaRPr lang="de-DE" dirty="0"/>
          </a:p>
        </p:txBody>
      </p:sp>
      <p:sp>
        <p:nvSpPr>
          <p:cNvPr id="6" name="Fußzeilenplatzhalter 5">
            <a:extLst>
              <a:ext uri="{FF2B5EF4-FFF2-40B4-BE49-F238E27FC236}">
                <a16:creationId xmlns:a16="http://schemas.microsoft.com/office/drawing/2014/main" id="{3AAC460F-88A1-4E6F-A1B3-69FFAA8BD72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University of Stuttgart</a:t>
            </a:r>
            <a:endParaRPr lang="en-US" dirty="0"/>
          </a:p>
        </p:txBody>
      </p:sp>
      <p:sp>
        <p:nvSpPr>
          <p:cNvPr id="7" name="Foliennummernplatzhalter 6">
            <a:extLst>
              <a:ext uri="{FF2B5EF4-FFF2-40B4-BE49-F238E27FC236}">
                <a16:creationId xmlns:a16="http://schemas.microsoft.com/office/drawing/2014/main" id="{8DCDE781-678A-459B-8E37-8033F31C68F0}"/>
              </a:ext>
              <a:ext uri="{C183D7F6-B498-43B3-948B-1728B52AA6E4}">
                <adec:decorative xmlns:adec="http://schemas.microsoft.com/office/drawing/2017/decorative" val="1"/>
              </a:ext>
            </a:extLst>
          </p:cNvPr>
          <p:cNvSpPr>
            <a:spLocks noGrp="1"/>
          </p:cNvSpPr>
          <p:nvPr>
            <p:ph type="sldNum" sz="quarter" idx="12"/>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2539398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stitute_Schlussfolie">
    <p:spTree>
      <p:nvGrpSpPr>
        <p:cNvPr id="1" name=""/>
        <p:cNvGrpSpPr/>
        <p:nvPr/>
      </p:nvGrpSpPr>
      <p:grpSpPr>
        <a:xfrm>
          <a:off x="0" y="0"/>
          <a:ext cx="0" cy="0"/>
          <a:chOff x="0" y="0"/>
          <a:chExt cx="0" cy="0"/>
        </a:xfrm>
      </p:grpSpPr>
      <p:pic>
        <p:nvPicPr>
          <p:cNvPr id="17" name="Grafik 16">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170" y="344528"/>
            <a:ext cx="2056867" cy="431998"/>
          </a:xfrm>
          <a:prstGeom prst="rect">
            <a:avLst/>
          </a:prstGeom>
        </p:spPr>
      </p:pic>
      <p:sp>
        <p:nvSpPr>
          <p:cNvPr id="13" name="Textplatzhalter 9"/>
          <p:cNvSpPr>
            <a:spLocks noGrp="1"/>
          </p:cNvSpPr>
          <p:nvPr>
            <p:ph type="body" sz="quarter" idx="13" hasCustomPrompt="1"/>
          </p:nvPr>
        </p:nvSpPr>
        <p:spPr>
          <a:xfrm>
            <a:off x="928027" y="648000"/>
            <a:ext cx="2968261" cy="483423"/>
          </a:xfrm>
        </p:spPr>
        <p:txBody>
          <a:bodyPr/>
          <a:lstStyle>
            <a:lvl1pPr marL="0" indent="0">
              <a:lnSpc>
                <a:spcPct val="100000"/>
              </a:lnSpc>
              <a:buFontTx/>
              <a:buNone/>
              <a:defRPr sz="1000"/>
            </a:lvl1pPr>
          </a:lstStyle>
          <a:p>
            <a:pPr lvl="0"/>
            <a:r>
              <a:rPr lang="de-DE" dirty="0"/>
              <a:t>Institutsname max. 2-zeilig, bitte hier klicken und überschreiben</a:t>
            </a:r>
          </a:p>
        </p:txBody>
      </p:sp>
      <p:sp>
        <p:nvSpPr>
          <p:cNvPr id="16" name="Textfeld"/>
          <p:cNvSpPr txBox="1"/>
          <p:nvPr userDrawn="1"/>
        </p:nvSpPr>
        <p:spPr>
          <a:xfrm>
            <a:off x="396000" y="1486800"/>
            <a:ext cx="180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167"/>
              </a:spcBef>
              <a:spcAft>
                <a:spcPts val="0"/>
              </a:spcAft>
              <a:tabLst>
                <a:tab pos="451079" algn="l"/>
              </a:tabLst>
            </a:pPr>
            <a:r>
              <a:rPr lang="de-DE" sz="2000" b="1" dirty="0">
                <a:solidFill>
                  <a:schemeClr val="tx1"/>
                </a:solidFill>
              </a:rPr>
              <a:t>Vielen Dank!</a:t>
            </a:r>
          </a:p>
        </p:txBody>
      </p:sp>
      <p:sp>
        <p:nvSpPr>
          <p:cNvPr id="6" name="Bildplatzhalter 7">
            <a:extLst>
              <a:ext uri="{C183D7F6-B498-43B3-948B-1728B52AA6E4}">
                <adec:decorative xmlns:adec="http://schemas.microsoft.com/office/drawing/2017/decorative" val="1"/>
              </a:ext>
            </a:extLst>
          </p:cNvPr>
          <p:cNvSpPr>
            <a:spLocks noGrp="1"/>
          </p:cNvSpPr>
          <p:nvPr>
            <p:ph type="pic" sz="quarter" idx="14"/>
          </p:nvPr>
        </p:nvSpPr>
        <p:spPr>
          <a:xfrm>
            <a:off x="396000" y="2149167"/>
            <a:ext cx="1442516" cy="1442516"/>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9" name="Textplatzhalter 10"/>
          <p:cNvSpPr>
            <a:spLocks noGrp="1"/>
          </p:cNvSpPr>
          <p:nvPr>
            <p:ph type="body" sz="quarter" idx="22" hasCustomPrompt="1"/>
          </p:nvPr>
        </p:nvSpPr>
        <p:spPr>
          <a:xfrm>
            <a:off x="2047400" y="2325600"/>
            <a:ext cx="3290054" cy="216000"/>
          </a:xfrm>
        </p:spPr>
        <p:txBody>
          <a:bodyPr/>
          <a:lstStyle>
            <a:lvl1pPr marL="0" indent="0">
              <a:buNone/>
              <a:defRPr sz="12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0" name="E-Mail">
            <a:extLst>
              <a:ext uri="{FF2B5EF4-FFF2-40B4-BE49-F238E27FC236}">
                <a16:creationId xmlns:a16="http://schemas.microsoft.com/office/drawing/2014/main" id="{A43F077D-71D9-46E0-BA84-58DE1DEA47D9}"/>
              </a:ext>
            </a:extLst>
          </p:cNvPr>
          <p:cNvSpPr>
            <a:spLocks noGrp="1"/>
          </p:cNvSpPr>
          <p:nvPr>
            <p:ph type="body" sz="quarter" idx="31" hasCustomPrompt="1"/>
          </p:nvPr>
        </p:nvSpPr>
        <p:spPr>
          <a:xfrm>
            <a:off x="2047400" y="2757117"/>
            <a:ext cx="542646" cy="216482"/>
          </a:xfrm>
        </p:spPr>
        <p:txBody>
          <a:bodyPr/>
          <a:lstStyle>
            <a:lvl1pPr>
              <a:buFontTx/>
              <a:buNone/>
              <a:defRPr lang="de-DE" sz="1200" b="0" kern="1200" dirty="0" smtClean="0">
                <a:solidFill>
                  <a:schemeClr val="tx1"/>
                </a:solidFill>
                <a:latin typeface="+mn-lt"/>
                <a:ea typeface="+mn-ea"/>
                <a:cs typeface="+mn-cs"/>
              </a:defRPr>
            </a:lvl1pPr>
            <a:lvl2pPr>
              <a:defRPr lang="de-DE" sz="1200" b="0" kern="1200" dirty="0" smtClean="0">
                <a:solidFill>
                  <a:schemeClr val="tx1"/>
                </a:solidFill>
                <a:latin typeface="+mn-lt"/>
                <a:ea typeface="+mn-ea"/>
                <a:cs typeface="+mn-cs"/>
              </a:defRPr>
            </a:lvl2pPr>
            <a:lvl3pPr>
              <a:defRPr lang="de-DE" sz="1200" b="0" kern="1200" dirty="0" smtClean="0">
                <a:solidFill>
                  <a:schemeClr val="tx1"/>
                </a:solidFill>
                <a:latin typeface="+mn-lt"/>
                <a:ea typeface="+mn-ea"/>
                <a:cs typeface="+mn-cs"/>
              </a:defRPr>
            </a:lvl3pPr>
            <a:lvl4pPr>
              <a:defRPr lang="de-DE" sz="1200" b="0" kern="1200" dirty="0" smtClean="0">
                <a:solidFill>
                  <a:schemeClr val="tx1"/>
                </a:solidFill>
                <a:latin typeface="+mn-lt"/>
                <a:ea typeface="+mn-ea"/>
                <a:cs typeface="+mn-cs"/>
              </a:defRPr>
            </a:lvl4pPr>
            <a:lvl5pPr>
              <a:defRPr lang="de-DE" sz="1200" b="0" kern="1200" dirty="0">
                <a:solidFill>
                  <a:schemeClr val="tx1"/>
                </a:solidFill>
                <a:latin typeface="+mn-lt"/>
                <a:ea typeface="+mn-ea"/>
                <a:cs typeface="+mn-cs"/>
              </a:defRPr>
            </a:lvl5pPr>
          </a:lstStyle>
          <a:p>
            <a:pPr marL="0" lvl="0" indent="0" algn="l" defTabSz="571454" rtl="0" eaLnBrk="1" latinLnBrk="0" hangingPunct="1">
              <a:lnSpc>
                <a:spcPct val="120000"/>
              </a:lnSpc>
              <a:spcBef>
                <a:spcPts val="625"/>
              </a:spcBef>
              <a:buClr>
                <a:schemeClr val="accent1"/>
              </a:buClr>
              <a:buFont typeface="Arial" panose="020B0604020202020204" pitchFamily="34" charset="0"/>
              <a:buNone/>
            </a:pPr>
            <a:r>
              <a:rPr lang="de-DE" dirty="0"/>
              <a:t>E-Mail</a:t>
            </a:r>
          </a:p>
        </p:txBody>
      </p:sp>
      <p:sp>
        <p:nvSpPr>
          <p:cNvPr id="27" name="Email Adresse">
            <a:extLst>
              <a:ext uri="{FF2B5EF4-FFF2-40B4-BE49-F238E27FC236}">
                <a16:creationId xmlns:a16="http://schemas.microsoft.com/office/drawing/2014/main" id="{A1322FEB-47A4-4374-AAD3-156CC34E420B}"/>
              </a:ext>
            </a:extLst>
          </p:cNvPr>
          <p:cNvSpPr>
            <a:spLocks noGrp="1"/>
          </p:cNvSpPr>
          <p:nvPr>
            <p:ph type="body" sz="quarter" idx="26" hasCustomPrompt="1"/>
          </p:nvPr>
        </p:nvSpPr>
        <p:spPr>
          <a:xfrm>
            <a:off x="2590046" y="2757117"/>
            <a:ext cx="2747409" cy="2160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35" name="Telefonnummer">
            <a:extLst>
              <a:ext uri="{FF2B5EF4-FFF2-40B4-BE49-F238E27FC236}">
                <a16:creationId xmlns:a16="http://schemas.microsoft.com/office/drawing/2014/main" id="{01B42A5A-F657-48EC-BB09-3F9757C85C20}"/>
              </a:ext>
            </a:extLst>
          </p:cNvPr>
          <p:cNvSpPr>
            <a:spLocks noGrp="1"/>
          </p:cNvSpPr>
          <p:nvPr>
            <p:ph type="body" sz="quarter" idx="36" hasCustomPrompt="1"/>
          </p:nvPr>
        </p:nvSpPr>
        <p:spPr>
          <a:xfrm>
            <a:off x="2047400" y="2988485"/>
            <a:ext cx="1745931" cy="245786"/>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Telefon +49 (0) 711 685-</a:t>
            </a:r>
          </a:p>
        </p:txBody>
      </p:sp>
      <p:sp>
        <p:nvSpPr>
          <p:cNvPr id="29" name="Durchwahl">
            <a:extLst>
              <a:ext uri="{FF2B5EF4-FFF2-40B4-BE49-F238E27FC236}">
                <a16:creationId xmlns:a16="http://schemas.microsoft.com/office/drawing/2014/main" id="{7726C7E1-215D-4D33-833A-AC95E22CC785}"/>
              </a:ext>
            </a:extLst>
          </p:cNvPr>
          <p:cNvSpPr>
            <a:spLocks noGrp="1"/>
          </p:cNvSpPr>
          <p:nvPr>
            <p:ph type="body" sz="quarter" idx="23" hasCustomPrompt="1"/>
          </p:nvPr>
        </p:nvSpPr>
        <p:spPr>
          <a:xfrm>
            <a:off x="3704750" y="2988485"/>
            <a:ext cx="649267" cy="245786"/>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30" name="www">
            <a:extLst>
              <a:ext uri="{FF2B5EF4-FFF2-40B4-BE49-F238E27FC236}">
                <a16:creationId xmlns:a16="http://schemas.microsoft.com/office/drawing/2014/main" id="{FBFC000E-733C-406F-B662-F39F7BC81515}"/>
              </a:ext>
            </a:extLst>
          </p:cNvPr>
          <p:cNvSpPr>
            <a:spLocks noGrp="1"/>
          </p:cNvSpPr>
          <p:nvPr>
            <p:ph type="body" sz="quarter" idx="33" hasCustomPrompt="1"/>
          </p:nvPr>
        </p:nvSpPr>
        <p:spPr>
          <a:xfrm>
            <a:off x="2047401" y="3249157"/>
            <a:ext cx="364806" cy="238329"/>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www.</a:t>
            </a:r>
          </a:p>
        </p:txBody>
      </p:sp>
      <p:sp>
        <p:nvSpPr>
          <p:cNvPr id="31" name="Webadresse">
            <a:extLst>
              <a:ext uri="{FF2B5EF4-FFF2-40B4-BE49-F238E27FC236}">
                <a16:creationId xmlns:a16="http://schemas.microsoft.com/office/drawing/2014/main" id="{5F5B3CDA-9DFD-4FBA-8D46-2DFE1632D4B0}"/>
              </a:ext>
            </a:extLst>
          </p:cNvPr>
          <p:cNvSpPr>
            <a:spLocks noGrp="1"/>
          </p:cNvSpPr>
          <p:nvPr>
            <p:ph type="body" sz="quarter" idx="24" hasCustomPrompt="1"/>
          </p:nvPr>
        </p:nvSpPr>
        <p:spPr>
          <a:xfrm>
            <a:off x="2412208" y="3249157"/>
            <a:ext cx="1838323" cy="238329"/>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32" name="Universität Stuttgart">
            <a:extLst>
              <a:ext uri="{FF2B5EF4-FFF2-40B4-BE49-F238E27FC236}">
                <a16:creationId xmlns:a16="http://schemas.microsoft.com/office/drawing/2014/main" id="{A764DEB1-79B1-4247-8081-632B01A6CDDF}"/>
              </a:ext>
            </a:extLst>
          </p:cNvPr>
          <p:cNvSpPr>
            <a:spLocks noGrp="1"/>
          </p:cNvSpPr>
          <p:nvPr>
            <p:ph type="body" sz="quarter" idx="34" hasCustomPrompt="1"/>
          </p:nvPr>
        </p:nvSpPr>
        <p:spPr>
          <a:xfrm>
            <a:off x="2047400" y="3693601"/>
            <a:ext cx="2500012" cy="218691"/>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571454" rtl="0" eaLnBrk="1" latinLnBrk="0" hangingPunct="1">
              <a:lnSpc>
                <a:spcPct val="120000"/>
              </a:lnSpc>
              <a:spcBef>
                <a:spcPts val="625"/>
              </a:spcBef>
              <a:spcAft>
                <a:spcPts val="0"/>
              </a:spcAft>
              <a:buClr>
                <a:schemeClr val="accent1"/>
              </a:buClr>
              <a:buFont typeface="Arial" panose="020B0604020202020204" pitchFamily="34" charset="0"/>
              <a:buNone/>
              <a:tabLst>
                <a:tab pos="541338" algn="l"/>
              </a:tabLst>
            </a:pPr>
            <a:r>
              <a:rPr lang="de-DE" dirty="0"/>
              <a:t>Universität Stuttgart</a:t>
            </a:r>
          </a:p>
        </p:txBody>
      </p:sp>
      <p:sp>
        <p:nvSpPr>
          <p:cNvPr id="33" name="Abteilung Institut">
            <a:extLst>
              <a:ext uri="{FF2B5EF4-FFF2-40B4-BE49-F238E27FC236}">
                <a16:creationId xmlns:a16="http://schemas.microsoft.com/office/drawing/2014/main" id="{BABB2DA4-9AC3-4D84-8BD1-4967FDD83F26}"/>
              </a:ext>
            </a:extLst>
          </p:cNvPr>
          <p:cNvSpPr>
            <a:spLocks noGrp="1"/>
          </p:cNvSpPr>
          <p:nvPr>
            <p:ph type="body" sz="quarter" idx="25" hasCustomPrompt="1"/>
          </p:nvPr>
        </p:nvSpPr>
        <p:spPr>
          <a:xfrm>
            <a:off x="2047400" y="3932546"/>
            <a:ext cx="3290054" cy="2160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Abteilung oder Institutsname</a:t>
            </a:r>
          </a:p>
        </p:txBody>
      </p:sp>
      <p:sp>
        <p:nvSpPr>
          <p:cNvPr id="34" name="Adressfeld">
            <a:extLst>
              <a:ext uri="{FF2B5EF4-FFF2-40B4-BE49-F238E27FC236}">
                <a16:creationId xmlns:a16="http://schemas.microsoft.com/office/drawing/2014/main" id="{4541C919-D40F-454E-8191-1DF876837ACD}"/>
              </a:ext>
            </a:extLst>
          </p:cNvPr>
          <p:cNvSpPr>
            <a:spLocks noGrp="1"/>
          </p:cNvSpPr>
          <p:nvPr>
            <p:ph type="body" sz="quarter" idx="21" hasCustomPrompt="1"/>
          </p:nvPr>
        </p:nvSpPr>
        <p:spPr>
          <a:xfrm>
            <a:off x="2047400" y="4168800"/>
            <a:ext cx="3290054" cy="2160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a:t>
            </a:r>
          </a:p>
        </p:txBody>
      </p:sp>
    </p:spTree>
    <p:extLst>
      <p:ext uri="{BB962C8B-B14F-4D97-AF65-F5344CB8AC3E}">
        <p14:creationId xmlns:p14="http://schemas.microsoft.com/office/powerpoint/2010/main" val="6514865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itute_Schlussfolie bla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Grafik 27">
            <a:extLst>
              <a:ext uri="{C183D7F6-B498-43B3-948B-1728B52AA6E4}">
                <adec:decorative xmlns:adec="http://schemas.microsoft.com/office/drawing/2017/decorative" val="1"/>
              </a:ext>
            </a:extLst>
          </p:cNvPr>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392400" y="344528"/>
            <a:ext cx="2056867" cy="431998"/>
          </a:xfrm>
          <a:prstGeom prst="rect">
            <a:avLst/>
          </a:prstGeom>
        </p:spPr>
      </p:pic>
      <p:sp>
        <p:nvSpPr>
          <p:cNvPr id="14" name="Textplatzhalter 9"/>
          <p:cNvSpPr>
            <a:spLocks noGrp="1"/>
          </p:cNvSpPr>
          <p:nvPr>
            <p:ph type="body" sz="quarter" idx="13" hasCustomPrompt="1"/>
          </p:nvPr>
        </p:nvSpPr>
        <p:spPr>
          <a:xfrm>
            <a:off x="928027" y="648000"/>
            <a:ext cx="2968261" cy="483423"/>
          </a:xfrm>
        </p:spPr>
        <p:txBody>
          <a:bodyPr/>
          <a:lstStyle>
            <a:lvl1pPr marL="0" indent="0">
              <a:lnSpc>
                <a:spcPct val="100000"/>
              </a:lnSpc>
              <a:buFontTx/>
              <a:buNone/>
              <a:defRPr sz="1000">
                <a:solidFill>
                  <a:schemeClr val="bg1"/>
                </a:solidFill>
              </a:defRPr>
            </a:lvl1pPr>
          </a:lstStyle>
          <a:p>
            <a:pPr lvl="0"/>
            <a:r>
              <a:rPr lang="de-DE" dirty="0"/>
              <a:t>Institutsname max. 2-zeilig, bitte hier klicken und überschreiben</a:t>
            </a:r>
          </a:p>
        </p:txBody>
      </p:sp>
      <p:sp>
        <p:nvSpPr>
          <p:cNvPr id="18" name="Textfeld"/>
          <p:cNvSpPr txBox="1"/>
          <p:nvPr userDrawn="1"/>
        </p:nvSpPr>
        <p:spPr>
          <a:xfrm>
            <a:off x="396000" y="1486800"/>
            <a:ext cx="180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167"/>
              </a:spcBef>
              <a:spcAft>
                <a:spcPts val="0"/>
              </a:spcAft>
              <a:tabLst>
                <a:tab pos="451079" algn="l"/>
              </a:tabLst>
            </a:pPr>
            <a:r>
              <a:rPr lang="de-DE" sz="2000" b="1" dirty="0">
                <a:solidFill>
                  <a:schemeClr val="bg1"/>
                </a:solidFill>
              </a:rPr>
              <a:t>Vielen Dank!</a:t>
            </a:r>
          </a:p>
        </p:txBody>
      </p:sp>
      <p:sp>
        <p:nvSpPr>
          <p:cNvPr id="17" name="Bildplatzhalter 7">
            <a:extLst>
              <a:ext uri="{C183D7F6-B498-43B3-948B-1728B52AA6E4}">
                <adec:decorative xmlns:adec="http://schemas.microsoft.com/office/drawing/2017/decorative" val="1"/>
              </a:ext>
            </a:extLst>
          </p:cNvPr>
          <p:cNvSpPr>
            <a:spLocks noGrp="1"/>
          </p:cNvSpPr>
          <p:nvPr>
            <p:ph type="pic" sz="quarter" idx="14"/>
          </p:nvPr>
        </p:nvSpPr>
        <p:spPr>
          <a:xfrm>
            <a:off x="396000" y="2149167"/>
            <a:ext cx="1442516" cy="1442516"/>
          </a:xfrm>
          <a:prstGeom prst="ellipse">
            <a:avLst/>
          </a:prstGeom>
          <a:solidFill>
            <a:schemeClr val="bg1"/>
          </a:solidFill>
        </p:spPr>
        <p:txBody>
          <a:bodyPr tIns="0"/>
          <a:lstStyle>
            <a:lvl1pPr marL="0" indent="0" algn="ctr">
              <a:buNone/>
              <a:defRPr sz="1000"/>
            </a:lvl1pPr>
          </a:lstStyle>
          <a:p>
            <a:r>
              <a:rPr lang="en-US"/>
              <a:t>Click icon to add picture</a:t>
            </a:r>
            <a:endParaRPr lang="en-US" dirty="0"/>
          </a:p>
        </p:txBody>
      </p:sp>
      <p:sp>
        <p:nvSpPr>
          <p:cNvPr id="21" name="Textplatzhalter 10"/>
          <p:cNvSpPr>
            <a:spLocks noGrp="1"/>
          </p:cNvSpPr>
          <p:nvPr>
            <p:ph type="body" sz="quarter" idx="22" hasCustomPrompt="1"/>
          </p:nvPr>
        </p:nvSpPr>
        <p:spPr>
          <a:xfrm>
            <a:off x="2047400" y="2325600"/>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2" name="E-Mail">
            <a:extLst>
              <a:ext uri="{FF2B5EF4-FFF2-40B4-BE49-F238E27FC236}">
                <a16:creationId xmlns:a16="http://schemas.microsoft.com/office/drawing/2014/main" id="{29CD7F5A-BA88-4BFD-BF2B-C79FE17BDF0B}"/>
              </a:ext>
            </a:extLst>
          </p:cNvPr>
          <p:cNvSpPr>
            <a:spLocks noGrp="1"/>
          </p:cNvSpPr>
          <p:nvPr>
            <p:ph type="body" sz="quarter" idx="31" hasCustomPrompt="1"/>
          </p:nvPr>
        </p:nvSpPr>
        <p:spPr>
          <a:xfrm>
            <a:off x="2047400" y="2757117"/>
            <a:ext cx="542646" cy="216482"/>
          </a:xfrm>
        </p:spPr>
        <p:txBody>
          <a:bodyPr/>
          <a:lstStyle>
            <a:lvl1pPr>
              <a:buFontTx/>
              <a:buNone/>
              <a:defRPr lang="de-DE" sz="1200" b="0" kern="1200" dirty="0" smtClean="0">
                <a:solidFill>
                  <a:schemeClr val="bg1"/>
                </a:solidFill>
                <a:latin typeface="+mn-lt"/>
                <a:ea typeface="+mn-ea"/>
                <a:cs typeface="+mn-cs"/>
              </a:defRPr>
            </a:lvl1pPr>
            <a:lvl2pPr>
              <a:defRPr lang="de-DE" sz="1200" b="0" kern="1200" dirty="0" smtClean="0">
                <a:solidFill>
                  <a:schemeClr val="tx1"/>
                </a:solidFill>
                <a:latin typeface="+mn-lt"/>
                <a:ea typeface="+mn-ea"/>
                <a:cs typeface="+mn-cs"/>
              </a:defRPr>
            </a:lvl2pPr>
            <a:lvl3pPr>
              <a:defRPr lang="de-DE" sz="1200" b="0" kern="1200" dirty="0" smtClean="0">
                <a:solidFill>
                  <a:schemeClr val="tx1"/>
                </a:solidFill>
                <a:latin typeface="+mn-lt"/>
                <a:ea typeface="+mn-ea"/>
                <a:cs typeface="+mn-cs"/>
              </a:defRPr>
            </a:lvl3pPr>
            <a:lvl4pPr>
              <a:defRPr lang="de-DE" sz="1200" b="0" kern="1200" dirty="0" smtClean="0">
                <a:solidFill>
                  <a:schemeClr val="tx1"/>
                </a:solidFill>
                <a:latin typeface="+mn-lt"/>
                <a:ea typeface="+mn-ea"/>
                <a:cs typeface="+mn-cs"/>
              </a:defRPr>
            </a:lvl4pPr>
            <a:lvl5pPr>
              <a:defRPr lang="de-DE" sz="1200" b="0" kern="1200" dirty="0">
                <a:solidFill>
                  <a:schemeClr val="tx1"/>
                </a:solidFill>
                <a:latin typeface="+mn-lt"/>
                <a:ea typeface="+mn-ea"/>
                <a:cs typeface="+mn-cs"/>
              </a:defRPr>
            </a:lvl5pPr>
          </a:lstStyle>
          <a:p>
            <a:pPr marL="0" lvl="0" indent="0" algn="l" defTabSz="571454" rtl="0" eaLnBrk="1" latinLnBrk="0" hangingPunct="1">
              <a:lnSpc>
                <a:spcPct val="120000"/>
              </a:lnSpc>
              <a:spcBef>
                <a:spcPts val="625"/>
              </a:spcBef>
              <a:buClr>
                <a:schemeClr val="accent1"/>
              </a:buClr>
              <a:buFont typeface="Arial" panose="020B0604020202020204" pitchFamily="34" charset="0"/>
              <a:buNone/>
            </a:pPr>
            <a:r>
              <a:rPr lang="de-DE" dirty="0"/>
              <a:t>E-Mail</a:t>
            </a:r>
          </a:p>
        </p:txBody>
      </p:sp>
      <p:sp>
        <p:nvSpPr>
          <p:cNvPr id="29" name="Email Adresse">
            <a:extLst>
              <a:ext uri="{FF2B5EF4-FFF2-40B4-BE49-F238E27FC236}">
                <a16:creationId xmlns:a16="http://schemas.microsoft.com/office/drawing/2014/main" id="{BC102BA4-B53E-4603-BABE-132E88E8F726}"/>
              </a:ext>
            </a:extLst>
          </p:cNvPr>
          <p:cNvSpPr>
            <a:spLocks noGrp="1"/>
          </p:cNvSpPr>
          <p:nvPr>
            <p:ph type="body" sz="quarter" idx="26" hasCustomPrompt="1"/>
          </p:nvPr>
        </p:nvSpPr>
        <p:spPr>
          <a:xfrm>
            <a:off x="2590046"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37" name="Telefonnummer">
            <a:extLst>
              <a:ext uri="{FF2B5EF4-FFF2-40B4-BE49-F238E27FC236}">
                <a16:creationId xmlns:a16="http://schemas.microsoft.com/office/drawing/2014/main" id="{5565AB52-0CE4-4A86-90F6-BB61F8D68D84}"/>
              </a:ext>
            </a:extLst>
          </p:cNvPr>
          <p:cNvSpPr>
            <a:spLocks noGrp="1"/>
          </p:cNvSpPr>
          <p:nvPr>
            <p:ph type="body" sz="quarter" idx="36" hasCustomPrompt="1"/>
          </p:nvPr>
        </p:nvSpPr>
        <p:spPr>
          <a:xfrm>
            <a:off x="2047400" y="2988485"/>
            <a:ext cx="1745931" cy="245786"/>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Telefon +49 (0) 711 685-</a:t>
            </a:r>
          </a:p>
        </p:txBody>
      </p:sp>
      <p:sp>
        <p:nvSpPr>
          <p:cNvPr id="31" name="Durchwahl">
            <a:extLst>
              <a:ext uri="{FF2B5EF4-FFF2-40B4-BE49-F238E27FC236}">
                <a16:creationId xmlns:a16="http://schemas.microsoft.com/office/drawing/2014/main" id="{D018A7D5-AE0F-4F24-BFAC-5648647E289F}"/>
              </a:ext>
            </a:extLst>
          </p:cNvPr>
          <p:cNvSpPr>
            <a:spLocks noGrp="1"/>
          </p:cNvSpPr>
          <p:nvPr>
            <p:ph type="body" sz="quarter" idx="23" hasCustomPrompt="1"/>
          </p:nvPr>
        </p:nvSpPr>
        <p:spPr>
          <a:xfrm>
            <a:off x="3704750" y="2988485"/>
            <a:ext cx="649267" cy="245786"/>
          </a:xfrm>
        </p:spPr>
        <p:txBody>
          <a:bodyPr/>
          <a:lstStyle>
            <a:lvl1pPr marL="0" indent="0">
              <a:spcBef>
                <a:spcPts val="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32" name="www">
            <a:extLst>
              <a:ext uri="{FF2B5EF4-FFF2-40B4-BE49-F238E27FC236}">
                <a16:creationId xmlns:a16="http://schemas.microsoft.com/office/drawing/2014/main" id="{12B35377-030E-403D-AC2E-C10985C7FF6B}"/>
              </a:ext>
            </a:extLst>
          </p:cNvPr>
          <p:cNvSpPr>
            <a:spLocks noGrp="1"/>
          </p:cNvSpPr>
          <p:nvPr>
            <p:ph type="body" sz="quarter" idx="33" hasCustomPrompt="1"/>
          </p:nvPr>
        </p:nvSpPr>
        <p:spPr>
          <a:xfrm>
            <a:off x="2047401" y="3249157"/>
            <a:ext cx="364806" cy="238329"/>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www.</a:t>
            </a:r>
          </a:p>
        </p:txBody>
      </p:sp>
      <p:sp>
        <p:nvSpPr>
          <p:cNvPr id="33" name="Webadresse">
            <a:extLst>
              <a:ext uri="{FF2B5EF4-FFF2-40B4-BE49-F238E27FC236}">
                <a16:creationId xmlns:a16="http://schemas.microsoft.com/office/drawing/2014/main" id="{62BC1ECD-9324-4C19-8044-BC9AD3D05223}"/>
              </a:ext>
            </a:extLst>
          </p:cNvPr>
          <p:cNvSpPr>
            <a:spLocks noGrp="1"/>
          </p:cNvSpPr>
          <p:nvPr>
            <p:ph type="body" sz="quarter" idx="24" hasCustomPrompt="1"/>
          </p:nvPr>
        </p:nvSpPr>
        <p:spPr>
          <a:xfrm>
            <a:off x="2412208" y="3249157"/>
            <a:ext cx="1838323" cy="238329"/>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34" name="Universität Stuttgart">
            <a:extLst>
              <a:ext uri="{FF2B5EF4-FFF2-40B4-BE49-F238E27FC236}">
                <a16:creationId xmlns:a16="http://schemas.microsoft.com/office/drawing/2014/main" id="{950C253B-5729-4A8C-BD8F-E6BAB628C686}"/>
              </a:ext>
            </a:extLst>
          </p:cNvPr>
          <p:cNvSpPr>
            <a:spLocks noGrp="1"/>
          </p:cNvSpPr>
          <p:nvPr>
            <p:ph type="body" sz="quarter" idx="34" hasCustomPrompt="1"/>
          </p:nvPr>
        </p:nvSpPr>
        <p:spPr>
          <a:xfrm>
            <a:off x="2047400" y="3693601"/>
            <a:ext cx="2500012" cy="218691"/>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571454" rtl="0" eaLnBrk="1" latinLnBrk="0" hangingPunct="1">
              <a:lnSpc>
                <a:spcPct val="120000"/>
              </a:lnSpc>
              <a:spcBef>
                <a:spcPts val="625"/>
              </a:spcBef>
              <a:spcAft>
                <a:spcPts val="0"/>
              </a:spcAft>
              <a:buClr>
                <a:schemeClr val="accent1"/>
              </a:buClr>
              <a:buFont typeface="Arial" panose="020B0604020202020204" pitchFamily="34" charset="0"/>
              <a:buNone/>
              <a:tabLst>
                <a:tab pos="541338" algn="l"/>
              </a:tabLst>
            </a:pPr>
            <a:r>
              <a:rPr lang="de-DE" dirty="0"/>
              <a:t>Universität Stuttgart</a:t>
            </a:r>
          </a:p>
        </p:txBody>
      </p:sp>
      <p:sp>
        <p:nvSpPr>
          <p:cNvPr id="35" name="Abteilung Institut">
            <a:extLst>
              <a:ext uri="{FF2B5EF4-FFF2-40B4-BE49-F238E27FC236}">
                <a16:creationId xmlns:a16="http://schemas.microsoft.com/office/drawing/2014/main" id="{7B35A610-30BC-40D5-9332-0548BFCA46D5}"/>
              </a:ext>
            </a:extLst>
          </p:cNvPr>
          <p:cNvSpPr>
            <a:spLocks noGrp="1"/>
          </p:cNvSpPr>
          <p:nvPr>
            <p:ph type="body" sz="quarter" idx="25" hasCustomPrompt="1"/>
          </p:nvPr>
        </p:nvSpPr>
        <p:spPr>
          <a:xfrm>
            <a:off x="2047400" y="3932546"/>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Abteilung oder Institutsname</a:t>
            </a:r>
          </a:p>
        </p:txBody>
      </p:sp>
      <p:sp>
        <p:nvSpPr>
          <p:cNvPr id="36" name="Adressfeld">
            <a:extLst>
              <a:ext uri="{FF2B5EF4-FFF2-40B4-BE49-F238E27FC236}">
                <a16:creationId xmlns:a16="http://schemas.microsoft.com/office/drawing/2014/main" id="{043B5BA8-0BD5-4265-9394-7AC7B50C4D6D}"/>
              </a:ext>
            </a:extLst>
          </p:cNvPr>
          <p:cNvSpPr>
            <a:spLocks noGrp="1"/>
          </p:cNvSpPr>
          <p:nvPr>
            <p:ph type="body" sz="quarter" idx="21" hasCustomPrompt="1"/>
          </p:nvPr>
        </p:nvSpPr>
        <p:spPr>
          <a:xfrm>
            <a:off x="2047400" y="4168800"/>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a:t>
            </a:r>
          </a:p>
        </p:txBody>
      </p:sp>
    </p:spTree>
    <p:extLst>
      <p:ext uri="{BB962C8B-B14F-4D97-AF65-F5344CB8AC3E}">
        <p14:creationId xmlns:p14="http://schemas.microsoft.com/office/powerpoint/2010/main" val="2192713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3 Institute Bild im Kreis">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170" y="344528"/>
            <a:ext cx="2056867" cy="431998"/>
          </a:xfrm>
          <a:prstGeom prst="rect">
            <a:avLst/>
          </a:prstGeom>
        </p:spPr>
      </p:pic>
      <p:sp>
        <p:nvSpPr>
          <p:cNvPr id="16" name="Textplatzhalter 9"/>
          <p:cNvSpPr>
            <a:spLocks noGrp="1"/>
          </p:cNvSpPr>
          <p:nvPr>
            <p:ph type="body" sz="quarter" idx="13" hasCustomPrompt="1"/>
          </p:nvPr>
        </p:nvSpPr>
        <p:spPr>
          <a:xfrm>
            <a:off x="936493" y="648000"/>
            <a:ext cx="2968261" cy="483423"/>
          </a:xfrm>
        </p:spPr>
        <p:txBody>
          <a:bodyPr/>
          <a:lstStyle>
            <a:lvl1pPr marL="0" indent="0">
              <a:lnSpc>
                <a:spcPct val="100000"/>
              </a:lnSpc>
              <a:buFontTx/>
              <a:buNone/>
              <a:defRPr sz="1200"/>
            </a:lvl1pPr>
          </a:lstStyle>
          <a:p>
            <a:pPr lvl="0"/>
            <a:r>
              <a:rPr lang="de-DE" dirty="0"/>
              <a:t>Institutsname max. 2-zeilig, bitte hier klicken und überschreiben</a:t>
            </a:r>
          </a:p>
        </p:txBody>
      </p:sp>
      <p:sp>
        <p:nvSpPr>
          <p:cNvPr id="4" name="Rechteck 3">
            <a:extLst>
              <a:ext uri="{C183D7F6-B498-43B3-948B-1728B52AA6E4}">
                <adec:decorative xmlns:adec="http://schemas.microsoft.com/office/drawing/2017/decorative" val="1"/>
              </a:ext>
            </a:extLst>
          </p:cNvPr>
          <p:cNvSpPr/>
          <p:nvPr userDrawn="1"/>
        </p:nvSpPr>
        <p:spPr>
          <a:xfrm>
            <a:off x="0" y="1381125"/>
            <a:ext cx="7620000" cy="43356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p>
        </p:txBody>
      </p:sp>
      <p:sp>
        <p:nvSpPr>
          <p:cNvPr id="3" name="Textplatzhalter 2"/>
          <p:cNvSpPr>
            <a:spLocks noGrp="1"/>
          </p:cNvSpPr>
          <p:nvPr>
            <p:ph type="body" sz="quarter" idx="18" hasCustomPrompt="1"/>
          </p:nvPr>
        </p:nvSpPr>
        <p:spPr>
          <a:xfrm>
            <a:off x="390525" y="1508124"/>
            <a:ext cx="3557588" cy="3024000"/>
          </a:xfrm>
        </p:spPr>
        <p:txBody>
          <a:bodyPr/>
          <a:lstStyle>
            <a:lvl1pPr marL="0" indent="0">
              <a:lnSpc>
                <a:spcPct val="90000"/>
              </a:lnSpc>
              <a:buFontTx/>
              <a:buNone/>
              <a:defRPr sz="2800" b="1">
                <a:solidFill>
                  <a:schemeClr val="bg1"/>
                </a:solidFill>
              </a:defRPr>
            </a:lvl1pPr>
            <a:lvl2pPr marL="146832" indent="0">
              <a:lnSpc>
                <a:spcPct val="90000"/>
              </a:lnSpc>
              <a:buFontTx/>
              <a:buNone/>
              <a:defRPr sz="2800" b="1">
                <a:solidFill>
                  <a:schemeClr val="bg1"/>
                </a:solidFill>
              </a:defRPr>
            </a:lvl2pPr>
            <a:lvl3pPr marL="300278" indent="0">
              <a:lnSpc>
                <a:spcPct val="90000"/>
              </a:lnSpc>
              <a:buFontTx/>
              <a:buNone/>
              <a:defRPr sz="2800" b="1">
                <a:solidFill>
                  <a:schemeClr val="bg1"/>
                </a:solidFill>
              </a:defRPr>
            </a:lvl3pPr>
            <a:lvl4pPr marL="447110" indent="0">
              <a:lnSpc>
                <a:spcPct val="90000"/>
              </a:lnSpc>
              <a:buFontTx/>
              <a:buNone/>
              <a:defRPr sz="2800" b="1">
                <a:solidFill>
                  <a:schemeClr val="bg1"/>
                </a:solidFill>
              </a:defRPr>
            </a:lvl4pPr>
            <a:lvl5pPr marL="600556" indent="0">
              <a:lnSpc>
                <a:spcPct val="90000"/>
              </a:lnSpc>
              <a:buFontTx/>
              <a:buNone/>
              <a:defRPr sz="2800" b="1">
                <a:solidFill>
                  <a:schemeClr val="bg1"/>
                </a:solidFill>
              </a:defRPr>
            </a:lvl5pPr>
          </a:lstStyle>
          <a:p>
            <a:pPr lvl="0"/>
            <a:r>
              <a:rPr lang="de-DE" dirty="0"/>
              <a:t>Barrierefreier Titel – Text durch Klicken hinzufügen</a:t>
            </a:r>
          </a:p>
        </p:txBody>
      </p:sp>
      <p:sp>
        <p:nvSpPr>
          <p:cNvPr id="12" name="Subtitle 2"/>
          <p:cNvSpPr>
            <a:spLocks noGrp="1"/>
          </p:cNvSpPr>
          <p:nvPr>
            <p:ph type="subTitle" idx="1"/>
          </p:nvPr>
        </p:nvSpPr>
        <p:spPr>
          <a:xfrm>
            <a:off x="390525" y="4629845"/>
            <a:ext cx="3558208" cy="450078"/>
          </a:xfrm>
        </p:spPr>
        <p:txBody>
          <a:bodyPr lIns="0" tIns="0" rIns="0" bIns="0">
            <a:noAutofit/>
          </a:bodyPr>
          <a:lstStyle>
            <a:lvl1pPr marL="0" indent="0" algn="l">
              <a:lnSpc>
                <a:spcPct val="100000"/>
              </a:lnSpc>
              <a:buNone/>
              <a:defRPr sz="1600">
                <a:solidFill>
                  <a:schemeClr val="bg1"/>
                </a:solidFill>
              </a:defRPr>
            </a:lvl1pPr>
            <a:lvl2pPr marL="285728" indent="0" algn="ctr">
              <a:buNone/>
              <a:defRPr sz="1250"/>
            </a:lvl2pPr>
            <a:lvl3pPr marL="571454" indent="0" algn="ctr">
              <a:buNone/>
              <a:defRPr sz="1125"/>
            </a:lvl3pPr>
            <a:lvl4pPr marL="857182" indent="0" algn="ctr">
              <a:buNone/>
              <a:defRPr sz="1000"/>
            </a:lvl4pPr>
            <a:lvl5pPr marL="1142908" indent="0" algn="ctr">
              <a:buNone/>
              <a:defRPr sz="1000"/>
            </a:lvl5pPr>
            <a:lvl6pPr marL="1428636" indent="0" algn="ctr">
              <a:buNone/>
              <a:defRPr sz="1000"/>
            </a:lvl6pPr>
            <a:lvl7pPr marL="1714362" indent="0" algn="ctr">
              <a:buNone/>
              <a:defRPr sz="1000"/>
            </a:lvl7pPr>
            <a:lvl8pPr marL="2000090" indent="0" algn="ctr">
              <a:buNone/>
              <a:defRPr sz="1000"/>
            </a:lvl8pPr>
            <a:lvl9pPr marL="2285818" indent="0" algn="ctr">
              <a:buNone/>
              <a:defRPr sz="1000"/>
            </a:lvl9pPr>
          </a:lstStyle>
          <a:p>
            <a:r>
              <a:rPr lang="en-US"/>
              <a:t>Click to edit Master subtitle style</a:t>
            </a:r>
            <a:endParaRPr lang="de-DE" dirty="0"/>
          </a:p>
        </p:txBody>
      </p:sp>
      <p:sp>
        <p:nvSpPr>
          <p:cNvPr id="8" name="Bildplatzhalter 4">
            <a:extLst>
              <a:ext uri="{C183D7F6-B498-43B3-948B-1728B52AA6E4}">
                <adec:decorative xmlns:adec="http://schemas.microsoft.com/office/drawing/2017/decorative" val="1"/>
              </a:ext>
            </a:extLst>
          </p:cNvPr>
          <p:cNvSpPr>
            <a:spLocks noGrp="1"/>
          </p:cNvSpPr>
          <p:nvPr>
            <p:ph type="pic" sz="quarter" idx="15"/>
          </p:nvPr>
        </p:nvSpPr>
        <p:spPr>
          <a:xfrm>
            <a:off x="3948733" y="1004399"/>
            <a:ext cx="3439625" cy="3438648"/>
          </a:xfrm>
          <a:prstGeom prst="ellipse">
            <a:avLst/>
          </a:prstGeom>
          <a:solidFill>
            <a:schemeClr val="bg1"/>
          </a:solidFill>
          <a:ln>
            <a:noFill/>
          </a:ln>
        </p:spPr>
        <p:txBody>
          <a:bodyPr/>
          <a:lstStyle>
            <a:lvl1pPr marL="0" indent="0">
              <a:buFontTx/>
              <a:buNone/>
              <a:defRPr/>
            </a:lvl1pPr>
          </a:lstStyle>
          <a:p>
            <a:r>
              <a:rPr lang="en-US"/>
              <a:t>Click icon to add picture</a:t>
            </a:r>
            <a:endParaRPr lang="en-US" dirty="0"/>
          </a:p>
        </p:txBody>
      </p:sp>
      <p:sp>
        <p:nvSpPr>
          <p:cNvPr id="10" name="Bildplatzhalter 4">
            <a:extLst>
              <a:ext uri="{C183D7F6-B498-43B3-948B-1728B52AA6E4}">
                <adec:decorative xmlns:adec="http://schemas.microsoft.com/office/drawing/2017/decorative" val="1"/>
              </a:ext>
            </a:extLst>
          </p:cNvPr>
          <p:cNvSpPr>
            <a:spLocks noGrp="1" noChangeAspect="1"/>
          </p:cNvSpPr>
          <p:nvPr>
            <p:ph type="pic" sz="quarter" idx="16" hasCustomPrompt="1"/>
          </p:nvPr>
        </p:nvSpPr>
        <p:spPr>
          <a:xfrm>
            <a:off x="5942375" y="3719523"/>
            <a:ext cx="1329711" cy="1329711"/>
          </a:xfrm>
          <a:prstGeom prst="ellipse">
            <a:avLst/>
          </a:prstGeom>
          <a:solidFill>
            <a:schemeClr val="bg1"/>
          </a:solidFill>
          <a:ln>
            <a:noFill/>
          </a:ln>
        </p:spPr>
        <p:txBody>
          <a:bodyPr/>
          <a:lstStyle>
            <a:lvl1pPr marL="0" indent="0">
              <a:buFontTx/>
              <a:buNone/>
              <a:defRPr sz="900" baseline="0"/>
            </a:lvl1pPr>
          </a:lstStyle>
          <a:p>
            <a:r>
              <a:rPr lang="de-DE" dirty="0" err="1"/>
              <a:t>Sublogo</a:t>
            </a:r>
            <a:r>
              <a:rPr lang="de-DE" dirty="0"/>
              <a:t> einfügen</a:t>
            </a:r>
          </a:p>
        </p:txBody>
      </p:sp>
    </p:spTree>
    <p:extLst>
      <p:ext uri="{BB962C8B-B14F-4D97-AF65-F5344CB8AC3E}">
        <p14:creationId xmlns:p14="http://schemas.microsoft.com/office/powerpoint/2010/main" val="1454901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4 Institute Bild im Kreis">
    <p:spTree>
      <p:nvGrpSpPr>
        <p:cNvPr id="1" name=""/>
        <p:cNvGrpSpPr/>
        <p:nvPr/>
      </p:nvGrpSpPr>
      <p:grpSpPr>
        <a:xfrm>
          <a:off x="0" y="0"/>
          <a:ext cx="0" cy="0"/>
          <a:chOff x="0" y="0"/>
          <a:chExt cx="0" cy="0"/>
        </a:xfrm>
      </p:grpSpPr>
      <p:pic>
        <p:nvPicPr>
          <p:cNvPr id="11" name="Grafik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170" y="344528"/>
            <a:ext cx="2056867" cy="431998"/>
          </a:xfrm>
          <a:prstGeom prst="rect">
            <a:avLst/>
          </a:prstGeom>
        </p:spPr>
      </p:pic>
      <p:sp>
        <p:nvSpPr>
          <p:cNvPr id="16" name="Textplatzhalter 9"/>
          <p:cNvSpPr>
            <a:spLocks noGrp="1"/>
          </p:cNvSpPr>
          <p:nvPr>
            <p:ph type="body" sz="quarter" idx="13" hasCustomPrompt="1"/>
          </p:nvPr>
        </p:nvSpPr>
        <p:spPr>
          <a:xfrm>
            <a:off x="936493" y="648000"/>
            <a:ext cx="2968261" cy="483423"/>
          </a:xfrm>
        </p:spPr>
        <p:txBody>
          <a:bodyPr/>
          <a:lstStyle>
            <a:lvl1pPr marL="0" indent="0">
              <a:lnSpc>
                <a:spcPct val="100000"/>
              </a:lnSpc>
              <a:buFontTx/>
              <a:buNone/>
              <a:defRPr sz="1200"/>
            </a:lvl1pPr>
          </a:lstStyle>
          <a:p>
            <a:pPr lvl="0"/>
            <a:r>
              <a:rPr lang="de-DE" dirty="0"/>
              <a:t>Institutsname max. 2-zeilig, bitte hier klicken und überschreiben</a:t>
            </a:r>
          </a:p>
        </p:txBody>
      </p:sp>
      <p:sp>
        <p:nvSpPr>
          <p:cNvPr id="4" name="Rechteck 3"/>
          <p:cNvSpPr/>
          <p:nvPr userDrawn="1"/>
        </p:nvSpPr>
        <p:spPr>
          <a:xfrm>
            <a:off x="0" y="1381125"/>
            <a:ext cx="7620000" cy="37084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p>
        </p:txBody>
      </p:sp>
      <p:sp>
        <p:nvSpPr>
          <p:cNvPr id="10" name="Textplatzhalter 2"/>
          <p:cNvSpPr>
            <a:spLocks noGrp="1"/>
          </p:cNvSpPr>
          <p:nvPr>
            <p:ph type="body" sz="quarter" idx="18" hasCustomPrompt="1"/>
          </p:nvPr>
        </p:nvSpPr>
        <p:spPr>
          <a:xfrm>
            <a:off x="390525" y="1508124"/>
            <a:ext cx="3557588" cy="2934923"/>
          </a:xfrm>
        </p:spPr>
        <p:txBody>
          <a:bodyPr/>
          <a:lstStyle>
            <a:lvl1pPr marL="0" indent="0">
              <a:lnSpc>
                <a:spcPct val="90000"/>
              </a:lnSpc>
              <a:buFontTx/>
              <a:buNone/>
              <a:defRPr sz="2800" b="1">
                <a:solidFill>
                  <a:schemeClr val="bg1"/>
                </a:solidFill>
              </a:defRPr>
            </a:lvl1pPr>
            <a:lvl2pPr marL="146832" indent="0">
              <a:lnSpc>
                <a:spcPct val="90000"/>
              </a:lnSpc>
              <a:buFontTx/>
              <a:buNone/>
              <a:defRPr sz="2800" b="1">
                <a:solidFill>
                  <a:schemeClr val="bg1"/>
                </a:solidFill>
              </a:defRPr>
            </a:lvl2pPr>
            <a:lvl3pPr marL="300278" indent="0">
              <a:lnSpc>
                <a:spcPct val="90000"/>
              </a:lnSpc>
              <a:buFontTx/>
              <a:buNone/>
              <a:defRPr sz="2800" b="1">
                <a:solidFill>
                  <a:schemeClr val="bg1"/>
                </a:solidFill>
              </a:defRPr>
            </a:lvl3pPr>
            <a:lvl4pPr marL="447110" indent="0">
              <a:lnSpc>
                <a:spcPct val="90000"/>
              </a:lnSpc>
              <a:buFontTx/>
              <a:buNone/>
              <a:defRPr sz="2800" b="1">
                <a:solidFill>
                  <a:schemeClr val="bg1"/>
                </a:solidFill>
              </a:defRPr>
            </a:lvl4pPr>
            <a:lvl5pPr marL="600556" indent="0">
              <a:lnSpc>
                <a:spcPct val="90000"/>
              </a:lnSpc>
              <a:buFontTx/>
              <a:buNone/>
              <a:defRPr sz="2800" b="1">
                <a:solidFill>
                  <a:schemeClr val="bg1"/>
                </a:solidFill>
              </a:defRPr>
            </a:lvl5pPr>
          </a:lstStyle>
          <a:p>
            <a:pPr lvl="0"/>
            <a:r>
              <a:rPr lang="de-DE" dirty="0"/>
              <a:t>Barrierefreier Titel – Text durch Klicken hinzufügen</a:t>
            </a:r>
          </a:p>
        </p:txBody>
      </p:sp>
      <p:sp>
        <p:nvSpPr>
          <p:cNvPr id="12" name="Subtitle 2"/>
          <p:cNvSpPr>
            <a:spLocks noGrp="1"/>
          </p:cNvSpPr>
          <p:nvPr>
            <p:ph type="subTitle" idx="1"/>
          </p:nvPr>
        </p:nvSpPr>
        <p:spPr>
          <a:xfrm>
            <a:off x="390525" y="4463163"/>
            <a:ext cx="3558208" cy="511794"/>
          </a:xfrm>
        </p:spPr>
        <p:txBody>
          <a:bodyPr lIns="0" tIns="0" rIns="0" bIns="0">
            <a:noAutofit/>
          </a:bodyPr>
          <a:lstStyle>
            <a:lvl1pPr marL="0" indent="0" algn="l">
              <a:lnSpc>
                <a:spcPct val="100000"/>
              </a:lnSpc>
              <a:buNone/>
              <a:defRPr sz="1600">
                <a:solidFill>
                  <a:schemeClr val="bg1"/>
                </a:solidFill>
              </a:defRPr>
            </a:lvl1pPr>
            <a:lvl2pPr marL="285728" indent="0" algn="ctr">
              <a:buNone/>
              <a:defRPr sz="1250"/>
            </a:lvl2pPr>
            <a:lvl3pPr marL="571454" indent="0" algn="ctr">
              <a:buNone/>
              <a:defRPr sz="1125"/>
            </a:lvl3pPr>
            <a:lvl4pPr marL="857182" indent="0" algn="ctr">
              <a:buNone/>
              <a:defRPr sz="1000"/>
            </a:lvl4pPr>
            <a:lvl5pPr marL="1142908" indent="0" algn="ctr">
              <a:buNone/>
              <a:defRPr sz="1000"/>
            </a:lvl5pPr>
            <a:lvl6pPr marL="1428636" indent="0" algn="ctr">
              <a:buNone/>
              <a:defRPr sz="1000"/>
            </a:lvl6pPr>
            <a:lvl7pPr marL="1714362" indent="0" algn="ctr">
              <a:buNone/>
              <a:defRPr sz="1000"/>
            </a:lvl7pPr>
            <a:lvl8pPr marL="2000090" indent="0" algn="ctr">
              <a:buNone/>
              <a:defRPr sz="1000"/>
            </a:lvl8pPr>
            <a:lvl9pPr marL="2285818" indent="0" algn="ctr">
              <a:buNone/>
              <a:defRPr sz="1000"/>
            </a:lvl9pPr>
          </a:lstStyle>
          <a:p>
            <a:r>
              <a:rPr lang="en-US"/>
              <a:t>Click to edit Master subtitle style</a:t>
            </a:r>
            <a:endParaRPr lang="de-DE" dirty="0"/>
          </a:p>
        </p:txBody>
      </p:sp>
      <p:sp>
        <p:nvSpPr>
          <p:cNvPr id="8" name="Bildplatzhalter 4">
            <a:extLst>
              <a:ext uri="{C183D7F6-B498-43B3-948B-1728B52AA6E4}">
                <adec:decorative xmlns:adec="http://schemas.microsoft.com/office/drawing/2017/decorative" val="1"/>
              </a:ext>
            </a:extLst>
          </p:cNvPr>
          <p:cNvSpPr>
            <a:spLocks noGrp="1"/>
          </p:cNvSpPr>
          <p:nvPr>
            <p:ph type="pic" sz="quarter" idx="15"/>
          </p:nvPr>
        </p:nvSpPr>
        <p:spPr>
          <a:xfrm>
            <a:off x="3948733" y="1004399"/>
            <a:ext cx="3439625" cy="3438648"/>
          </a:xfrm>
          <a:prstGeom prst="ellipse">
            <a:avLst/>
          </a:prstGeom>
          <a:solidFill>
            <a:schemeClr val="bg1"/>
          </a:solidFill>
          <a:ln>
            <a:noFill/>
          </a:ln>
        </p:spPr>
        <p:txBody>
          <a:bodyPr/>
          <a:lstStyle>
            <a:lvl1pPr marL="0" indent="0">
              <a:buFontTx/>
              <a:buNone/>
              <a:defRPr/>
            </a:lvl1pPr>
          </a:lstStyle>
          <a:p>
            <a:r>
              <a:rPr lang="en-US"/>
              <a:t>Click icon to add picture</a:t>
            </a:r>
            <a:endParaRPr lang="en-US" dirty="0"/>
          </a:p>
        </p:txBody>
      </p:sp>
      <p:sp>
        <p:nvSpPr>
          <p:cNvPr id="9" name="Bildplatzhalter 6">
            <a:extLst>
              <a:ext uri="{C183D7F6-B498-43B3-948B-1728B52AA6E4}">
                <adec:decorative xmlns:adec="http://schemas.microsoft.com/office/drawing/2017/decorative" val="1"/>
              </a:ext>
            </a:extLst>
          </p:cNvPr>
          <p:cNvSpPr>
            <a:spLocks noGrp="1"/>
          </p:cNvSpPr>
          <p:nvPr>
            <p:ph type="pic" sz="quarter" idx="14" hasCustomPrompt="1"/>
          </p:nvPr>
        </p:nvSpPr>
        <p:spPr>
          <a:xfrm>
            <a:off x="6044409" y="5256213"/>
            <a:ext cx="1185333" cy="304800"/>
          </a:xfrm>
        </p:spPr>
        <p:txBody>
          <a:bodyPr/>
          <a:lstStyle>
            <a:lvl1pPr marL="0" indent="0">
              <a:buFontTx/>
              <a:buNone/>
              <a:defRPr sz="917" baseline="0"/>
            </a:lvl1pPr>
          </a:lstStyle>
          <a:p>
            <a:r>
              <a:rPr lang="de-DE" dirty="0" err="1"/>
              <a:t>Sublogo</a:t>
            </a:r>
            <a:r>
              <a:rPr lang="de-DE" dirty="0"/>
              <a:t> einfügen</a:t>
            </a:r>
          </a:p>
        </p:txBody>
      </p:sp>
    </p:spTree>
    <p:extLst>
      <p:ext uri="{BB962C8B-B14F-4D97-AF65-F5344CB8AC3E}">
        <p14:creationId xmlns:p14="http://schemas.microsoft.com/office/powerpoint/2010/main" val="1268127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en-US"/>
              <a:t>Click to edit Master title style</a:t>
            </a:r>
            <a:endParaRPr lang="de-DE" dirty="0"/>
          </a:p>
        </p:txBody>
      </p:sp>
      <p:sp>
        <p:nvSpPr>
          <p:cNvPr id="8" name="Textplatzhalter 7"/>
          <p:cNvSpPr>
            <a:spLocks noGrp="1"/>
          </p:cNvSpPr>
          <p:nvPr>
            <p:ph type="body" sz="quarter" idx="13" hasCustomPrompt="1"/>
          </p:nvPr>
        </p:nvSpPr>
        <p:spPr>
          <a:xfrm>
            <a:off x="390000" y="603599"/>
            <a:ext cx="6840000" cy="276225"/>
          </a:xfrm>
        </p:spPr>
        <p:txBody>
          <a:bodyPr lIns="0" tIns="0" rIns="0" bIns="0"/>
          <a:lstStyle>
            <a:lvl1pPr marL="0" indent="0">
              <a:buNone/>
              <a:defRPr sz="1800" baseline="0"/>
            </a:lvl1pPr>
          </a:lstStyle>
          <a:p>
            <a:pPr lvl="0"/>
            <a:r>
              <a:rPr lang="de-DE" dirty="0"/>
              <a:t>Untertitel durch Klicken bearbeiten</a:t>
            </a:r>
          </a:p>
        </p:txBody>
      </p:sp>
      <p:sp>
        <p:nvSpPr>
          <p:cNvPr id="3" name="Content Placeholder 2"/>
          <p:cNvSpPr>
            <a:spLocks noGrp="1"/>
          </p:cNvSpPr>
          <p:nvPr>
            <p:ph idx="1"/>
          </p:nvPr>
        </p:nvSpPr>
        <p:spPr>
          <a:xfrm>
            <a:off x="390263" y="1020763"/>
            <a:ext cx="6839479" cy="4068762"/>
          </a:xfrm>
        </p:spPr>
        <p:txBody>
          <a:bodyPr/>
          <a:lstStyle>
            <a:lvl1pPr>
              <a:defRPr sz="16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10"/>
          </p:nvPr>
        </p:nvSpPr>
        <p:spPr/>
        <p:txBody>
          <a:bodyPr/>
          <a:lstStyle/>
          <a:p>
            <a:r>
              <a:rPr lang="en-US"/>
              <a:t>June 27</a:t>
            </a:r>
            <a:endParaRPr lang="de-DE" dirty="0"/>
          </a:p>
        </p:txBody>
      </p:sp>
      <p:sp>
        <p:nvSpPr>
          <p:cNvPr id="5" name="Footer Placeholder 4"/>
          <p:cNvSpPr>
            <a:spLocks noGrp="1"/>
          </p:cNvSpPr>
          <p:nvPr>
            <p:ph type="ftr" sz="quarter" idx="11"/>
          </p:nvPr>
        </p:nvSpPr>
        <p:spPr/>
        <p:txBody>
          <a:bodyPr/>
          <a:lstStyle/>
          <a:p>
            <a:r>
              <a:rPr lang="de-DE"/>
              <a:t>University of Stuttgart</a:t>
            </a:r>
            <a:endParaRPr lang="de-DE" dirty="0"/>
          </a:p>
        </p:txBody>
      </p:sp>
      <p:sp>
        <p:nvSpPr>
          <p:cNvPr id="6" name="Slide Number Placeholder 5"/>
          <p:cNvSpPr>
            <a:spLocks noGrp="1"/>
          </p:cNvSpPr>
          <p:nvPr>
            <p:ph type="sldNum" sz="quarter" idx="12"/>
          </p:nvPr>
        </p:nvSpPr>
        <p:spPr/>
        <p:txBody>
          <a:bodyPr/>
          <a:lstStyle/>
          <a:p>
            <a:fld id="{9E82CC3C-1DC0-4FDA-9590-6CC506AB67F8}" type="slidenum">
              <a:rPr lang="de-DE" smtClean="0"/>
              <a:t>‹#›</a:t>
            </a:fld>
            <a:endParaRPr lang="de-DE" dirty="0"/>
          </a:p>
        </p:txBody>
      </p:sp>
    </p:spTree>
    <p:extLst>
      <p:ext uri="{BB962C8B-B14F-4D97-AF65-F5344CB8AC3E}">
        <p14:creationId xmlns:p14="http://schemas.microsoft.com/office/powerpoint/2010/main" val="1281450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2zeilig und Inhalt">
    <p:spTree>
      <p:nvGrpSpPr>
        <p:cNvPr id="1" name=""/>
        <p:cNvGrpSpPr/>
        <p:nvPr/>
      </p:nvGrpSpPr>
      <p:grpSpPr>
        <a:xfrm>
          <a:off x="0" y="0"/>
          <a:ext cx="0" cy="0"/>
          <a:chOff x="0" y="0"/>
          <a:chExt cx="0" cy="0"/>
        </a:xfrm>
      </p:grpSpPr>
      <p:sp>
        <p:nvSpPr>
          <p:cNvPr id="9" name="Titel 8"/>
          <p:cNvSpPr>
            <a:spLocks noGrp="1"/>
          </p:cNvSpPr>
          <p:nvPr>
            <p:ph type="title"/>
          </p:nvPr>
        </p:nvSpPr>
        <p:spPr>
          <a:xfrm>
            <a:off x="390263" y="273054"/>
            <a:ext cx="6839479" cy="606769"/>
          </a:xfrm>
        </p:spPr>
        <p:txBody>
          <a:bodyPr anchor="t"/>
          <a:lstStyle/>
          <a:p>
            <a:r>
              <a:rPr lang="en-US"/>
              <a:t>Click to edit Master title style</a:t>
            </a:r>
            <a:endParaRPr lang="de-DE" dirty="0"/>
          </a:p>
        </p:txBody>
      </p:sp>
      <p:sp>
        <p:nvSpPr>
          <p:cNvPr id="3" name="Content Placeholder 2"/>
          <p:cNvSpPr>
            <a:spLocks noGrp="1"/>
          </p:cNvSpPr>
          <p:nvPr>
            <p:ph idx="1"/>
          </p:nvPr>
        </p:nvSpPr>
        <p:spPr>
          <a:xfrm>
            <a:off x="390263" y="1020763"/>
            <a:ext cx="6839479" cy="4068762"/>
          </a:xfrm>
        </p:spPr>
        <p:txBody>
          <a:bodyPr/>
          <a:lstStyle>
            <a:lvl1pPr>
              <a:defRPr sz="16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a:extLst>
              <a:ext uri="{C183D7F6-B498-43B3-948B-1728B52AA6E4}">
                <adec:decorative xmlns:adec="http://schemas.microsoft.com/office/drawing/2017/decorative" val="1"/>
              </a:ext>
            </a:extLst>
          </p:cNvPr>
          <p:cNvSpPr>
            <a:spLocks noGrp="1"/>
          </p:cNvSpPr>
          <p:nvPr>
            <p:ph type="dt" sz="half" idx="10"/>
          </p:nvPr>
        </p:nvSpPr>
        <p:spPr/>
        <p:txBody>
          <a:bodyPr/>
          <a:lstStyle/>
          <a:p>
            <a:r>
              <a:rPr lang="en-US"/>
              <a:t>June 27</a:t>
            </a:r>
            <a:endParaRPr lang="de-DE" dirty="0"/>
          </a:p>
        </p:txBody>
      </p:sp>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p:txBody>
          <a:bodyPr/>
          <a:lstStyle/>
          <a:p>
            <a:r>
              <a:rPr lang="de-DE"/>
              <a:t>University of Stuttgart</a:t>
            </a:r>
            <a:endParaRPr lang="de-DE" dirty="0"/>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9E82CC3C-1DC0-4FDA-9590-6CC506AB67F8}" type="slidenum">
              <a:rPr lang="de-DE" smtClean="0"/>
              <a:t>‹#›</a:t>
            </a:fld>
            <a:endParaRPr lang="de-DE" dirty="0"/>
          </a:p>
        </p:txBody>
      </p:sp>
    </p:spTree>
    <p:extLst>
      <p:ext uri="{BB962C8B-B14F-4D97-AF65-F5344CB8AC3E}">
        <p14:creationId xmlns:p14="http://schemas.microsoft.com/office/powerpoint/2010/main" val="883395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Kap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bk object 17">
            <a:extLst>
              <a:ext uri="{C183D7F6-B498-43B3-948B-1728B52AA6E4}">
                <adec:decorative xmlns:adec="http://schemas.microsoft.com/office/drawing/2017/decorative" val="1"/>
              </a:ext>
            </a:extLst>
          </p:cNvPr>
          <p:cNvSpPr/>
          <p:nvPr userDrawn="1"/>
        </p:nvSpPr>
        <p:spPr>
          <a:xfrm>
            <a:off x="1066627" y="0"/>
            <a:ext cx="5453591" cy="3271837"/>
          </a:xfrm>
          <a:custGeom>
            <a:avLst/>
            <a:gdLst/>
            <a:ahLst/>
            <a:cxnLst/>
            <a:rect l="l" t="t" r="r" b="b"/>
            <a:pathLst>
              <a:path w="6544309" h="3926204">
                <a:moveTo>
                  <a:pt x="68016" y="0"/>
                </a:moveTo>
                <a:lnTo>
                  <a:pt x="42823" y="123182"/>
                </a:lnTo>
                <a:lnTo>
                  <a:pt x="10846" y="385553"/>
                </a:lnTo>
                <a:lnTo>
                  <a:pt x="0" y="653897"/>
                </a:lnTo>
                <a:lnTo>
                  <a:pt x="10846" y="922242"/>
                </a:lnTo>
                <a:lnTo>
                  <a:pt x="42823" y="1184612"/>
                </a:lnTo>
                <a:lnTo>
                  <a:pt x="95089" y="1440166"/>
                </a:lnTo>
                <a:lnTo>
                  <a:pt x="166802" y="1688062"/>
                </a:lnTo>
                <a:lnTo>
                  <a:pt x="257120" y="1927457"/>
                </a:lnTo>
                <a:lnTo>
                  <a:pt x="365200" y="2157510"/>
                </a:lnTo>
                <a:lnTo>
                  <a:pt x="490201" y="2377378"/>
                </a:lnTo>
                <a:lnTo>
                  <a:pt x="631281" y="2586220"/>
                </a:lnTo>
                <a:lnTo>
                  <a:pt x="787597" y="2783193"/>
                </a:lnTo>
                <a:lnTo>
                  <a:pt x="958308" y="2967456"/>
                </a:lnTo>
                <a:lnTo>
                  <a:pt x="1142571" y="3138167"/>
                </a:lnTo>
                <a:lnTo>
                  <a:pt x="1339545" y="3294482"/>
                </a:lnTo>
                <a:lnTo>
                  <a:pt x="1548387" y="3435561"/>
                </a:lnTo>
                <a:lnTo>
                  <a:pt x="1768256" y="3560562"/>
                </a:lnTo>
                <a:lnTo>
                  <a:pt x="1998308" y="3668642"/>
                </a:lnTo>
                <a:lnTo>
                  <a:pt x="2237703" y="3758959"/>
                </a:lnTo>
                <a:lnTo>
                  <a:pt x="2485598" y="3830671"/>
                </a:lnTo>
                <a:lnTo>
                  <a:pt x="2741151" y="3882937"/>
                </a:lnTo>
                <a:lnTo>
                  <a:pt x="3003520" y="3914914"/>
                </a:lnTo>
                <a:lnTo>
                  <a:pt x="3271862" y="3925760"/>
                </a:lnTo>
                <a:lnTo>
                  <a:pt x="3540207" y="3914914"/>
                </a:lnTo>
                <a:lnTo>
                  <a:pt x="3802577" y="3882937"/>
                </a:lnTo>
                <a:lnTo>
                  <a:pt x="4058131" y="3830671"/>
                </a:lnTo>
                <a:lnTo>
                  <a:pt x="4306027" y="3758959"/>
                </a:lnTo>
                <a:lnTo>
                  <a:pt x="4545422" y="3668642"/>
                </a:lnTo>
                <a:lnTo>
                  <a:pt x="4775475" y="3560562"/>
                </a:lnTo>
                <a:lnTo>
                  <a:pt x="4995343" y="3435561"/>
                </a:lnTo>
                <a:lnTo>
                  <a:pt x="5204185" y="3294482"/>
                </a:lnTo>
                <a:lnTo>
                  <a:pt x="5401159" y="3138167"/>
                </a:lnTo>
                <a:lnTo>
                  <a:pt x="5585421" y="2967456"/>
                </a:lnTo>
                <a:lnTo>
                  <a:pt x="5756132" y="2783193"/>
                </a:lnTo>
                <a:lnTo>
                  <a:pt x="5912448" y="2586220"/>
                </a:lnTo>
                <a:lnTo>
                  <a:pt x="6053527" y="2377378"/>
                </a:lnTo>
                <a:lnTo>
                  <a:pt x="6178527" y="2157510"/>
                </a:lnTo>
                <a:lnTo>
                  <a:pt x="6286607" y="1927457"/>
                </a:lnTo>
                <a:lnTo>
                  <a:pt x="6376924" y="1688062"/>
                </a:lnTo>
                <a:lnTo>
                  <a:pt x="6448637" y="1440166"/>
                </a:lnTo>
                <a:lnTo>
                  <a:pt x="6500902" y="1184612"/>
                </a:lnTo>
                <a:lnTo>
                  <a:pt x="6532879" y="922242"/>
                </a:lnTo>
                <a:lnTo>
                  <a:pt x="6543725" y="653897"/>
                </a:lnTo>
                <a:lnTo>
                  <a:pt x="6532879" y="385553"/>
                </a:lnTo>
                <a:lnTo>
                  <a:pt x="6500902" y="123182"/>
                </a:lnTo>
                <a:lnTo>
                  <a:pt x="6475709" y="0"/>
                </a:lnTo>
                <a:lnTo>
                  <a:pt x="68016" y="0"/>
                </a:lnTo>
              </a:path>
            </a:pathLst>
          </a:custGeom>
          <a:solidFill>
            <a:srgbClr val="FFFFFF"/>
          </a:solidFill>
        </p:spPr>
        <p:txBody>
          <a:bodyPr wrap="square" lIns="0" tIns="0" rIns="0" bIns="0" rtlCol="0"/>
          <a:lstStyle/>
          <a:p>
            <a:endParaRPr lang="de-DE" dirty="0"/>
          </a:p>
        </p:txBody>
      </p:sp>
      <p:sp>
        <p:nvSpPr>
          <p:cNvPr id="3" name="Text Placeholder 2"/>
          <p:cNvSpPr>
            <a:spLocks noGrp="1"/>
          </p:cNvSpPr>
          <p:nvPr>
            <p:ph type="body" idx="1" hasCustomPrompt="1"/>
          </p:nvPr>
        </p:nvSpPr>
        <p:spPr>
          <a:xfrm>
            <a:off x="2019000" y="629827"/>
            <a:ext cx="3431758" cy="221599"/>
          </a:xfrm>
        </p:spPr>
        <p:txBody>
          <a:bodyPr>
            <a:noAutofit/>
          </a:bodyPr>
          <a:lstStyle>
            <a:lvl1pPr marL="0" indent="0">
              <a:buNone/>
              <a:defRPr sz="1200" baseline="0">
                <a:solidFill>
                  <a:schemeClr val="tx1"/>
                </a:solidFill>
              </a:defRPr>
            </a:lvl1pPr>
            <a:lvl2pPr marL="285728" indent="0">
              <a:buNone/>
              <a:defRPr sz="1250">
                <a:solidFill>
                  <a:schemeClr val="tx1">
                    <a:tint val="75000"/>
                  </a:schemeClr>
                </a:solidFill>
              </a:defRPr>
            </a:lvl2pPr>
            <a:lvl3pPr marL="571454" indent="0">
              <a:buNone/>
              <a:defRPr sz="1125">
                <a:solidFill>
                  <a:schemeClr val="tx1">
                    <a:tint val="75000"/>
                  </a:schemeClr>
                </a:solidFill>
              </a:defRPr>
            </a:lvl3pPr>
            <a:lvl4pPr marL="857182" indent="0">
              <a:buNone/>
              <a:defRPr sz="1000">
                <a:solidFill>
                  <a:schemeClr val="tx1">
                    <a:tint val="75000"/>
                  </a:schemeClr>
                </a:solidFill>
              </a:defRPr>
            </a:lvl4pPr>
            <a:lvl5pPr marL="1142908" indent="0">
              <a:buNone/>
              <a:defRPr sz="1000">
                <a:solidFill>
                  <a:schemeClr val="tx1">
                    <a:tint val="75000"/>
                  </a:schemeClr>
                </a:solidFill>
              </a:defRPr>
            </a:lvl5pPr>
            <a:lvl6pPr marL="1428636" indent="0">
              <a:buNone/>
              <a:defRPr sz="1000">
                <a:solidFill>
                  <a:schemeClr val="tx1">
                    <a:tint val="75000"/>
                  </a:schemeClr>
                </a:solidFill>
              </a:defRPr>
            </a:lvl6pPr>
            <a:lvl7pPr marL="1714362" indent="0">
              <a:buNone/>
              <a:defRPr sz="1000">
                <a:solidFill>
                  <a:schemeClr val="tx1">
                    <a:tint val="75000"/>
                  </a:schemeClr>
                </a:solidFill>
              </a:defRPr>
            </a:lvl7pPr>
            <a:lvl8pPr marL="2000090" indent="0">
              <a:buNone/>
              <a:defRPr sz="1000">
                <a:solidFill>
                  <a:schemeClr val="tx1">
                    <a:tint val="75000"/>
                  </a:schemeClr>
                </a:solidFill>
              </a:defRPr>
            </a:lvl8pPr>
            <a:lvl9pPr marL="2285818" indent="0">
              <a:buNone/>
              <a:defRPr sz="1000">
                <a:solidFill>
                  <a:schemeClr val="tx1">
                    <a:tint val="75000"/>
                  </a:schemeClr>
                </a:solidFill>
              </a:defRPr>
            </a:lvl9pPr>
          </a:lstStyle>
          <a:p>
            <a:pPr lvl="0"/>
            <a:r>
              <a:rPr lang="de-DE" dirty="0"/>
              <a:t>Kapitel</a:t>
            </a:r>
          </a:p>
        </p:txBody>
      </p:sp>
      <p:sp>
        <p:nvSpPr>
          <p:cNvPr id="2" name="Title 1"/>
          <p:cNvSpPr>
            <a:spLocks noGrp="1"/>
          </p:cNvSpPr>
          <p:nvPr>
            <p:ph type="title"/>
          </p:nvPr>
        </p:nvSpPr>
        <p:spPr>
          <a:xfrm>
            <a:off x="2019000" y="900000"/>
            <a:ext cx="3431758" cy="1360800"/>
          </a:xfrm>
        </p:spPr>
        <p:txBody>
          <a:bodyPr anchor="t" anchorCtr="0"/>
          <a:lstStyle>
            <a:lvl1pPr>
              <a:defRPr sz="3000"/>
            </a:lvl1pPr>
          </a:lstStyle>
          <a:p>
            <a:r>
              <a:rPr lang="en-US"/>
              <a:t>Click to edit Master title style</a:t>
            </a:r>
            <a:endParaRPr lang="de-DE" dirty="0"/>
          </a:p>
        </p:txBody>
      </p:sp>
    </p:spTree>
    <p:extLst>
      <p:ext uri="{BB962C8B-B14F-4D97-AF65-F5344CB8AC3E}">
        <p14:creationId xmlns:p14="http://schemas.microsoft.com/office/powerpoint/2010/main" val="1746847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Unterkapitel">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019001" y="1944003"/>
            <a:ext cx="2522274" cy="221599"/>
          </a:xfrm>
        </p:spPr>
        <p:txBody>
          <a:bodyPr>
            <a:noAutofit/>
          </a:bodyPr>
          <a:lstStyle>
            <a:lvl1pPr marL="0" indent="0">
              <a:buNone/>
              <a:defRPr sz="1200" baseline="0">
                <a:solidFill>
                  <a:schemeClr val="bg1"/>
                </a:solidFill>
              </a:defRPr>
            </a:lvl1pPr>
            <a:lvl2pPr marL="285728" indent="0">
              <a:buNone/>
              <a:defRPr sz="1250">
                <a:solidFill>
                  <a:schemeClr val="tx1">
                    <a:tint val="75000"/>
                  </a:schemeClr>
                </a:solidFill>
              </a:defRPr>
            </a:lvl2pPr>
            <a:lvl3pPr marL="571454" indent="0">
              <a:buNone/>
              <a:defRPr sz="1125">
                <a:solidFill>
                  <a:schemeClr val="tx1">
                    <a:tint val="75000"/>
                  </a:schemeClr>
                </a:solidFill>
              </a:defRPr>
            </a:lvl3pPr>
            <a:lvl4pPr marL="857182" indent="0">
              <a:buNone/>
              <a:defRPr sz="1000">
                <a:solidFill>
                  <a:schemeClr val="tx1">
                    <a:tint val="75000"/>
                  </a:schemeClr>
                </a:solidFill>
              </a:defRPr>
            </a:lvl4pPr>
            <a:lvl5pPr marL="1142908" indent="0">
              <a:buNone/>
              <a:defRPr sz="1000">
                <a:solidFill>
                  <a:schemeClr val="tx1">
                    <a:tint val="75000"/>
                  </a:schemeClr>
                </a:solidFill>
              </a:defRPr>
            </a:lvl5pPr>
            <a:lvl6pPr marL="1428636" indent="0">
              <a:buNone/>
              <a:defRPr sz="1000">
                <a:solidFill>
                  <a:schemeClr val="tx1">
                    <a:tint val="75000"/>
                  </a:schemeClr>
                </a:solidFill>
              </a:defRPr>
            </a:lvl6pPr>
            <a:lvl7pPr marL="1714362" indent="0">
              <a:buNone/>
              <a:defRPr sz="1000">
                <a:solidFill>
                  <a:schemeClr val="tx1">
                    <a:tint val="75000"/>
                  </a:schemeClr>
                </a:solidFill>
              </a:defRPr>
            </a:lvl7pPr>
            <a:lvl8pPr marL="2000090" indent="0">
              <a:buNone/>
              <a:defRPr sz="1000">
                <a:solidFill>
                  <a:schemeClr val="tx1">
                    <a:tint val="75000"/>
                  </a:schemeClr>
                </a:solidFill>
              </a:defRPr>
            </a:lvl8pPr>
            <a:lvl9pPr marL="2285818" indent="0">
              <a:buNone/>
              <a:defRPr sz="1000">
                <a:solidFill>
                  <a:schemeClr val="tx1">
                    <a:tint val="75000"/>
                  </a:schemeClr>
                </a:solidFill>
              </a:defRPr>
            </a:lvl9pPr>
          </a:lstStyle>
          <a:p>
            <a:pPr lvl="0"/>
            <a:r>
              <a:rPr lang="de-DE" dirty="0"/>
              <a:t>Unterkapitel</a:t>
            </a:r>
          </a:p>
        </p:txBody>
      </p:sp>
      <p:sp>
        <p:nvSpPr>
          <p:cNvPr id="2" name="Title 1"/>
          <p:cNvSpPr>
            <a:spLocks noGrp="1"/>
          </p:cNvSpPr>
          <p:nvPr>
            <p:ph type="title"/>
          </p:nvPr>
        </p:nvSpPr>
        <p:spPr>
          <a:xfrm>
            <a:off x="2019001" y="2250000"/>
            <a:ext cx="4605484" cy="900000"/>
          </a:xfrm>
        </p:spPr>
        <p:txBody>
          <a:bodyPr anchor="t" anchorCtr="0"/>
          <a:lstStyle>
            <a:lvl1pPr>
              <a:defRPr sz="3000">
                <a:solidFill>
                  <a:schemeClr val="bg1"/>
                </a:solidFill>
              </a:defRPr>
            </a:lvl1pPr>
          </a:lstStyle>
          <a:p>
            <a:r>
              <a:rPr lang="en-US"/>
              <a:t>Click to edit Master title style</a:t>
            </a:r>
            <a:endParaRPr lang="de-DE" dirty="0"/>
          </a:p>
        </p:txBody>
      </p:sp>
    </p:spTree>
    <p:extLst>
      <p:ext uri="{BB962C8B-B14F-4D97-AF65-F5344CB8AC3E}">
        <p14:creationId xmlns:p14="http://schemas.microsoft.com/office/powerpoint/2010/main" val="575796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itat Layout">
    <p:spTree>
      <p:nvGrpSpPr>
        <p:cNvPr id="1" name=""/>
        <p:cNvGrpSpPr/>
        <p:nvPr/>
      </p:nvGrpSpPr>
      <p:grpSpPr>
        <a:xfrm>
          <a:off x="0" y="0"/>
          <a:ext cx="0" cy="0"/>
          <a:chOff x="0" y="0"/>
          <a:chExt cx="0" cy="0"/>
        </a:xfrm>
      </p:grpSpPr>
      <p:sp>
        <p:nvSpPr>
          <p:cNvPr id="10" name="object 2">
            <a:extLst>
              <a:ext uri="{C183D7F6-B498-43B3-948B-1728B52AA6E4}">
                <adec:decorative xmlns:adec="http://schemas.microsoft.com/office/drawing/2017/decorative" val="1"/>
              </a:ext>
            </a:extLst>
          </p:cNvPr>
          <p:cNvSpPr/>
          <p:nvPr userDrawn="1"/>
        </p:nvSpPr>
        <p:spPr>
          <a:xfrm>
            <a:off x="226771" y="-113356"/>
            <a:ext cx="6773875" cy="4513327"/>
          </a:xfrm>
          <a:custGeom>
            <a:avLst/>
            <a:gdLst/>
            <a:ahLst/>
            <a:cxnLst/>
            <a:rect l="l" t="t" r="r" b="b"/>
            <a:pathLst>
              <a:path w="7198359" h="4796155">
                <a:moveTo>
                  <a:pt x="6992384" y="0"/>
                </a:moveTo>
                <a:lnTo>
                  <a:pt x="205721" y="0"/>
                </a:lnTo>
                <a:lnTo>
                  <a:pt x="183482" y="58947"/>
                </a:lnTo>
                <a:lnTo>
                  <a:pt x="104598" y="331632"/>
                </a:lnTo>
                <a:lnTo>
                  <a:pt x="47105" y="612741"/>
                </a:lnTo>
                <a:lnTo>
                  <a:pt x="11930" y="901348"/>
                </a:lnTo>
                <a:lnTo>
                  <a:pt x="0" y="1196526"/>
                </a:lnTo>
                <a:lnTo>
                  <a:pt x="11930" y="1491704"/>
                </a:lnTo>
                <a:lnTo>
                  <a:pt x="47105" y="1780311"/>
                </a:lnTo>
                <a:lnTo>
                  <a:pt x="104598" y="2061420"/>
                </a:lnTo>
                <a:lnTo>
                  <a:pt x="183482" y="2334105"/>
                </a:lnTo>
                <a:lnTo>
                  <a:pt x="282831" y="2597440"/>
                </a:lnTo>
                <a:lnTo>
                  <a:pt x="401719" y="2850498"/>
                </a:lnTo>
                <a:lnTo>
                  <a:pt x="539220" y="3092354"/>
                </a:lnTo>
                <a:lnTo>
                  <a:pt x="694408" y="3322080"/>
                </a:lnTo>
                <a:lnTo>
                  <a:pt x="866356" y="3538751"/>
                </a:lnTo>
                <a:lnTo>
                  <a:pt x="1054138" y="3741441"/>
                </a:lnTo>
                <a:lnTo>
                  <a:pt x="1256827" y="3929223"/>
                </a:lnTo>
                <a:lnTo>
                  <a:pt x="1473498" y="4101171"/>
                </a:lnTo>
                <a:lnTo>
                  <a:pt x="1703225" y="4256358"/>
                </a:lnTo>
                <a:lnTo>
                  <a:pt x="1945080" y="4393859"/>
                </a:lnTo>
                <a:lnTo>
                  <a:pt x="2198139" y="4512748"/>
                </a:lnTo>
                <a:lnTo>
                  <a:pt x="2461473" y="4612097"/>
                </a:lnTo>
                <a:lnTo>
                  <a:pt x="2734158" y="4690981"/>
                </a:lnTo>
                <a:lnTo>
                  <a:pt x="3015267" y="4748474"/>
                </a:lnTo>
                <a:lnTo>
                  <a:pt x="3303874" y="4783648"/>
                </a:lnTo>
                <a:lnTo>
                  <a:pt x="3599053" y="4795579"/>
                </a:lnTo>
                <a:lnTo>
                  <a:pt x="3894231" y="4783648"/>
                </a:lnTo>
                <a:lnTo>
                  <a:pt x="4182838" y="4748474"/>
                </a:lnTo>
                <a:lnTo>
                  <a:pt x="4463947" y="4690981"/>
                </a:lnTo>
                <a:lnTo>
                  <a:pt x="4736632" y="4612097"/>
                </a:lnTo>
                <a:lnTo>
                  <a:pt x="4999966" y="4512748"/>
                </a:lnTo>
                <a:lnTo>
                  <a:pt x="5253025" y="4393859"/>
                </a:lnTo>
                <a:lnTo>
                  <a:pt x="5494880" y="4256358"/>
                </a:lnTo>
                <a:lnTo>
                  <a:pt x="5724607" y="4101171"/>
                </a:lnTo>
                <a:lnTo>
                  <a:pt x="5941278" y="3929223"/>
                </a:lnTo>
                <a:lnTo>
                  <a:pt x="6143967" y="3741441"/>
                </a:lnTo>
                <a:lnTo>
                  <a:pt x="6331749" y="3538751"/>
                </a:lnTo>
                <a:lnTo>
                  <a:pt x="6503697" y="3322080"/>
                </a:lnTo>
                <a:lnTo>
                  <a:pt x="6658885" y="3092354"/>
                </a:lnTo>
                <a:lnTo>
                  <a:pt x="6796386" y="2850498"/>
                </a:lnTo>
                <a:lnTo>
                  <a:pt x="6915274" y="2597440"/>
                </a:lnTo>
                <a:lnTo>
                  <a:pt x="7014623" y="2334105"/>
                </a:lnTo>
                <a:lnTo>
                  <a:pt x="7093507" y="2061420"/>
                </a:lnTo>
                <a:lnTo>
                  <a:pt x="7151000" y="1780311"/>
                </a:lnTo>
                <a:lnTo>
                  <a:pt x="7186175" y="1491704"/>
                </a:lnTo>
                <a:lnTo>
                  <a:pt x="7198106" y="1196526"/>
                </a:lnTo>
                <a:lnTo>
                  <a:pt x="7186175" y="901348"/>
                </a:lnTo>
                <a:lnTo>
                  <a:pt x="7151000" y="612741"/>
                </a:lnTo>
                <a:lnTo>
                  <a:pt x="7093507" y="331632"/>
                </a:lnTo>
                <a:lnTo>
                  <a:pt x="7014623" y="58947"/>
                </a:lnTo>
                <a:lnTo>
                  <a:pt x="6992384" y="0"/>
                </a:lnTo>
                <a:close/>
              </a:path>
            </a:pathLst>
          </a:custGeom>
          <a:solidFill>
            <a:schemeClr val="accent3"/>
          </a:solidFill>
        </p:spPr>
        <p:txBody>
          <a:bodyPr wrap="square" lIns="0" tIns="0" rIns="0" bIns="0" rtlCol="0"/>
          <a:lstStyle/>
          <a:p>
            <a:pPr>
              <a:lnSpc>
                <a:spcPct val="120000"/>
              </a:lnSpc>
            </a:pPr>
            <a:endParaRPr lang="de-DE" dirty="0"/>
          </a:p>
        </p:txBody>
      </p:sp>
      <p:sp>
        <p:nvSpPr>
          <p:cNvPr id="13" name="object 3">
            <a:extLst>
              <a:ext uri="{C183D7F6-B498-43B3-948B-1728B52AA6E4}">
                <adec:decorative xmlns:adec="http://schemas.microsoft.com/office/drawing/2017/decorative" val="1"/>
              </a:ext>
            </a:extLst>
          </p:cNvPr>
          <p:cNvSpPr/>
          <p:nvPr userDrawn="1"/>
        </p:nvSpPr>
        <p:spPr>
          <a:xfrm>
            <a:off x="4769557" y="3036753"/>
            <a:ext cx="1808551" cy="1808551"/>
          </a:xfrm>
          <a:custGeom>
            <a:avLst/>
            <a:gdLst/>
            <a:ahLst/>
            <a:cxnLst/>
            <a:rect l="l" t="t" r="r" b="b"/>
            <a:pathLst>
              <a:path w="2049145" h="2049145">
                <a:moveTo>
                  <a:pt x="1024432" y="0"/>
                </a:moveTo>
                <a:lnTo>
                  <a:pt x="940414" y="3395"/>
                </a:lnTo>
                <a:lnTo>
                  <a:pt x="858266" y="13407"/>
                </a:lnTo>
                <a:lnTo>
                  <a:pt x="778251" y="29772"/>
                </a:lnTo>
                <a:lnTo>
                  <a:pt x="700635" y="52225"/>
                </a:lnTo>
                <a:lnTo>
                  <a:pt x="625679" y="80504"/>
                </a:lnTo>
                <a:lnTo>
                  <a:pt x="553649" y="114344"/>
                </a:lnTo>
                <a:lnTo>
                  <a:pt x="484808" y="153482"/>
                </a:lnTo>
                <a:lnTo>
                  <a:pt x="419418" y="197654"/>
                </a:lnTo>
                <a:lnTo>
                  <a:pt x="357745" y="246597"/>
                </a:lnTo>
                <a:lnTo>
                  <a:pt x="300051" y="300047"/>
                </a:lnTo>
                <a:lnTo>
                  <a:pt x="246601" y="357740"/>
                </a:lnTo>
                <a:lnTo>
                  <a:pt x="197657" y="419413"/>
                </a:lnTo>
                <a:lnTo>
                  <a:pt x="153485" y="484802"/>
                </a:lnTo>
                <a:lnTo>
                  <a:pt x="114346" y="553644"/>
                </a:lnTo>
                <a:lnTo>
                  <a:pt x="80505" y="625674"/>
                </a:lnTo>
                <a:lnTo>
                  <a:pt x="52226" y="700630"/>
                </a:lnTo>
                <a:lnTo>
                  <a:pt x="29773" y="778247"/>
                </a:lnTo>
                <a:lnTo>
                  <a:pt x="13408" y="858262"/>
                </a:lnTo>
                <a:lnTo>
                  <a:pt x="3396" y="940412"/>
                </a:lnTo>
                <a:lnTo>
                  <a:pt x="0" y="1024432"/>
                </a:lnTo>
                <a:lnTo>
                  <a:pt x="3396" y="1108453"/>
                </a:lnTo>
                <a:lnTo>
                  <a:pt x="13408" y="1190602"/>
                </a:lnTo>
                <a:lnTo>
                  <a:pt x="29773" y="1270617"/>
                </a:lnTo>
                <a:lnTo>
                  <a:pt x="52226" y="1348235"/>
                </a:lnTo>
                <a:lnTo>
                  <a:pt x="80505" y="1423190"/>
                </a:lnTo>
                <a:lnTo>
                  <a:pt x="114346" y="1495221"/>
                </a:lnTo>
                <a:lnTo>
                  <a:pt x="153485" y="1564063"/>
                </a:lnTo>
                <a:lnTo>
                  <a:pt x="197657" y="1629452"/>
                </a:lnTo>
                <a:lnTo>
                  <a:pt x="246601" y="1691125"/>
                </a:lnTo>
                <a:lnTo>
                  <a:pt x="300051" y="1748818"/>
                </a:lnTo>
                <a:lnTo>
                  <a:pt x="357745" y="1802268"/>
                </a:lnTo>
                <a:lnTo>
                  <a:pt x="419418" y="1851211"/>
                </a:lnTo>
                <a:lnTo>
                  <a:pt x="484808" y="1895383"/>
                </a:lnTo>
                <a:lnTo>
                  <a:pt x="553649" y="1934521"/>
                </a:lnTo>
                <a:lnTo>
                  <a:pt x="625679" y="1968361"/>
                </a:lnTo>
                <a:lnTo>
                  <a:pt x="700635" y="1996639"/>
                </a:lnTo>
                <a:lnTo>
                  <a:pt x="778251" y="2019093"/>
                </a:lnTo>
                <a:lnTo>
                  <a:pt x="858266" y="2035457"/>
                </a:lnTo>
                <a:lnTo>
                  <a:pt x="940414" y="2045469"/>
                </a:lnTo>
                <a:lnTo>
                  <a:pt x="1024432" y="2048865"/>
                </a:lnTo>
                <a:lnTo>
                  <a:pt x="1108453" y="2045469"/>
                </a:lnTo>
                <a:lnTo>
                  <a:pt x="1190602" y="2035457"/>
                </a:lnTo>
                <a:lnTo>
                  <a:pt x="1270617" y="2019093"/>
                </a:lnTo>
                <a:lnTo>
                  <a:pt x="1348235" y="1996639"/>
                </a:lnTo>
                <a:lnTo>
                  <a:pt x="1423190" y="1968361"/>
                </a:lnTo>
                <a:lnTo>
                  <a:pt x="1495221" y="1934521"/>
                </a:lnTo>
                <a:lnTo>
                  <a:pt x="1564063" y="1895383"/>
                </a:lnTo>
                <a:lnTo>
                  <a:pt x="1629452" y="1851211"/>
                </a:lnTo>
                <a:lnTo>
                  <a:pt x="1691125" y="1802268"/>
                </a:lnTo>
                <a:lnTo>
                  <a:pt x="1748818" y="1748818"/>
                </a:lnTo>
                <a:lnTo>
                  <a:pt x="1802268" y="1691125"/>
                </a:lnTo>
                <a:lnTo>
                  <a:pt x="1851211" y="1629452"/>
                </a:lnTo>
                <a:lnTo>
                  <a:pt x="1895383" y="1564063"/>
                </a:lnTo>
                <a:lnTo>
                  <a:pt x="1934521" y="1495221"/>
                </a:lnTo>
                <a:lnTo>
                  <a:pt x="1968361" y="1423190"/>
                </a:lnTo>
                <a:lnTo>
                  <a:pt x="1996639" y="1348235"/>
                </a:lnTo>
                <a:lnTo>
                  <a:pt x="2019093" y="1270617"/>
                </a:lnTo>
                <a:lnTo>
                  <a:pt x="2035457" y="1190602"/>
                </a:lnTo>
                <a:lnTo>
                  <a:pt x="2045469" y="1108453"/>
                </a:lnTo>
                <a:lnTo>
                  <a:pt x="2048865" y="1024432"/>
                </a:lnTo>
                <a:lnTo>
                  <a:pt x="2045469" y="940412"/>
                </a:lnTo>
                <a:lnTo>
                  <a:pt x="2035457" y="858262"/>
                </a:lnTo>
                <a:lnTo>
                  <a:pt x="2019093" y="778247"/>
                </a:lnTo>
                <a:lnTo>
                  <a:pt x="1996639" y="700630"/>
                </a:lnTo>
                <a:lnTo>
                  <a:pt x="1968361" y="625674"/>
                </a:lnTo>
                <a:lnTo>
                  <a:pt x="1934521" y="553644"/>
                </a:lnTo>
                <a:lnTo>
                  <a:pt x="1895383" y="484802"/>
                </a:lnTo>
                <a:lnTo>
                  <a:pt x="1851211" y="419413"/>
                </a:lnTo>
                <a:lnTo>
                  <a:pt x="1802268" y="357740"/>
                </a:lnTo>
                <a:lnTo>
                  <a:pt x="1748818" y="300047"/>
                </a:lnTo>
                <a:lnTo>
                  <a:pt x="1691125" y="246597"/>
                </a:lnTo>
                <a:lnTo>
                  <a:pt x="1629452" y="197654"/>
                </a:lnTo>
                <a:lnTo>
                  <a:pt x="1564063" y="153482"/>
                </a:lnTo>
                <a:lnTo>
                  <a:pt x="1495221" y="114344"/>
                </a:lnTo>
                <a:lnTo>
                  <a:pt x="1423190" y="80504"/>
                </a:lnTo>
                <a:lnTo>
                  <a:pt x="1348235" y="52225"/>
                </a:lnTo>
                <a:lnTo>
                  <a:pt x="1270617" y="29772"/>
                </a:lnTo>
                <a:lnTo>
                  <a:pt x="1190602" y="13407"/>
                </a:lnTo>
                <a:lnTo>
                  <a:pt x="1108453" y="3395"/>
                </a:lnTo>
                <a:lnTo>
                  <a:pt x="1024432" y="0"/>
                </a:lnTo>
                <a:close/>
              </a:path>
            </a:pathLst>
          </a:custGeom>
          <a:solidFill>
            <a:srgbClr val="FFFFFF"/>
          </a:solidFill>
        </p:spPr>
        <p:txBody>
          <a:bodyPr wrap="square" lIns="0" tIns="0" rIns="0" bIns="0" rtlCol="0"/>
          <a:lstStyle/>
          <a:p>
            <a:endParaRPr lang="de-DE" dirty="0"/>
          </a:p>
        </p:txBody>
      </p:sp>
      <p:sp>
        <p:nvSpPr>
          <p:cNvPr id="14" name="object 8">
            <a:extLst>
              <a:ext uri="{C183D7F6-B498-43B3-948B-1728B52AA6E4}">
                <adec:decorative xmlns:adec="http://schemas.microsoft.com/office/drawing/2017/decorative" val="1"/>
              </a:ext>
            </a:extLst>
          </p:cNvPr>
          <p:cNvSpPr txBox="1"/>
          <p:nvPr userDrawn="1"/>
        </p:nvSpPr>
        <p:spPr>
          <a:xfrm>
            <a:off x="5026132" y="1418639"/>
            <a:ext cx="1295400" cy="3064942"/>
          </a:xfrm>
          <a:prstGeom prst="rect">
            <a:avLst/>
          </a:prstGeom>
        </p:spPr>
        <p:txBody>
          <a:bodyPr vert="horz" wrap="square" lIns="0" tIns="0" rIns="0" bIns="0" rtlCol="0">
            <a:spAutoFit/>
          </a:bodyPr>
          <a:lstStyle/>
          <a:p>
            <a:pPr marL="12700">
              <a:lnSpc>
                <a:spcPts val="23895"/>
              </a:lnSpc>
            </a:pPr>
            <a:r>
              <a:rPr lang="de-DE" sz="20000" b="1" dirty="0">
                <a:solidFill>
                  <a:srgbClr val="BFBFBF"/>
                </a:solidFill>
                <a:latin typeface="Arial"/>
                <a:cs typeface="Arial"/>
              </a:rPr>
              <a:t>„</a:t>
            </a:r>
            <a:endParaRPr lang="de-DE" sz="20000" dirty="0">
              <a:latin typeface="Arial"/>
              <a:cs typeface="Arial"/>
            </a:endParaRPr>
          </a:p>
        </p:txBody>
      </p:sp>
      <p:sp>
        <p:nvSpPr>
          <p:cNvPr id="9" name="Textplatzhalter 8"/>
          <p:cNvSpPr>
            <a:spLocks noGrp="1"/>
          </p:cNvSpPr>
          <p:nvPr>
            <p:ph type="body" sz="quarter" idx="13" hasCustomPrompt="1"/>
          </p:nvPr>
        </p:nvSpPr>
        <p:spPr>
          <a:xfrm>
            <a:off x="1413002" y="936000"/>
            <a:ext cx="4408958" cy="1852276"/>
          </a:xfrm>
        </p:spPr>
        <p:txBody>
          <a:bodyPr anchor="b" anchorCtr="0"/>
          <a:lstStyle>
            <a:lvl1pPr marL="0" indent="0">
              <a:lnSpc>
                <a:spcPct val="90000"/>
              </a:lnSpc>
              <a:spcBef>
                <a:spcPts val="0"/>
              </a:spcBef>
              <a:buNone/>
              <a:defRPr sz="3000" b="1" baseline="0">
                <a:solidFill>
                  <a:schemeClr val="bg1"/>
                </a:solidFill>
              </a:defRPr>
            </a:lvl1pPr>
            <a:lvl2pPr>
              <a:defRPr sz="2833" b="1">
                <a:solidFill>
                  <a:schemeClr val="bg1"/>
                </a:solidFill>
              </a:defRPr>
            </a:lvl2pPr>
            <a:lvl3pPr>
              <a:defRPr sz="2833" b="1">
                <a:solidFill>
                  <a:schemeClr val="bg1"/>
                </a:solidFill>
              </a:defRPr>
            </a:lvl3pPr>
            <a:lvl4pPr>
              <a:defRPr sz="2833" b="1">
                <a:solidFill>
                  <a:schemeClr val="bg1"/>
                </a:solidFill>
              </a:defRPr>
            </a:lvl4pPr>
            <a:lvl5pPr>
              <a:defRPr sz="2833" b="1">
                <a:solidFill>
                  <a:schemeClr val="bg1"/>
                </a:solidFill>
              </a:defRPr>
            </a:lvl5pPr>
          </a:lstStyle>
          <a:p>
            <a:pPr lvl="0"/>
            <a:r>
              <a:rPr lang="de-DE" dirty="0"/>
              <a:t>Zitat durch Klicken hinzufügen</a:t>
            </a:r>
          </a:p>
        </p:txBody>
      </p:sp>
      <p:sp>
        <p:nvSpPr>
          <p:cNvPr id="11" name="Textplatzhalter 10"/>
          <p:cNvSpPr>
            <a:spLocks noGrp="1"/>
          </p:cNvSpPr>
          <p:nvPr>
            <p:ph type="body" sz="quarter" idx="14" hasCustomPrompt="1"/>
          </p:nvPr>
        </p:nvSpPr>
        <p:spPr>
          <a:xfrm>
            <a:off x="1413000" y="3024000"/>
            <a:ext cx="3356555" cy="463994"/>
          </a:xfrm>
        </p:spPr>
        <p:txBody>
          <a:bodyPr/>
          <a:lstStyle>
            <a:lvl1pPr marL="0" indent="0">
              <a:spcBef>
                <a:spcPts val="0"/>
              </a:spcBef>
              <a:buNone/>
              <a:defRPr sz="1200" b="1">
                <a:solidFill>
                  <a:schemeClr val="bg1"/>
                </a:solidFill>
              </a:defRPr>
            </a:lvl1pPr>
          </a:lstStyle>
          <a:p>
            <a:pPr lvl="0"/>
            <a:r>
              <a:rPr lang="de-DE" dirty="0"/>
              <a:t>Name</a:t>
            </a:r>
          </a:p>
        </p:txBody>
      </p:sp>
      <p:sp>
        <p:nvSpPr>
          <p:cNvPr id="2" name="Datumsplatzhalter 1">
            <a:extLst>
              <a:ext uri="{FF2B5EF4-FFF2-40B4-BE49-F238E27FC236}">
                <a16:creationId xmlns:a16="http://schemas.microsoft.com/office/drawing/2014/main" id="{38E21F5F-FD53-4EC0-BCC0-7897151BB5BE}"/>
              </a:ext>
              <a:ext uri="{C183D7F6-B498-43B3-948B-1728B52AA6E4}">
                <adec:decorative xmlns:adec="http://schemas.microsoft.com/office/drawing/2017/decorative" val="1"/>
              </a:ext>
            </a:extLst>
          </p:cNvPr>
          <p:cNvSpPr>
            <a:spLocks noGrp="1"/>
          </p:cNvSpPr>
          <p:nvPr>
            <p:ph type="dt" sz="half" idx="15"/>
          </p:nvPr>
        </p:nvSpPr>
        <p:spPr/>
        <p:txBody>
          <a:bodyPr/>
          <a:lstStyle/>
          <a:p>
            <a:r>
              <a:rPr lang="en-US"/>
              <a:t>June 27</a:t>
            </a:r>
            <a:endParaRPr lang="de-DE" dirty="0"/>
          </a:p>
        </p:txBody>
      </p:sp>
      <p:sp>
        <p:nvSpPr>
          <p:cNvPr id="3" name="Fußzeilenplatzhalter 2">
            <a:extLst>
              <a:ext uri="{FF2B5EF4-FFF2-40B4-BE49-F238E27FC236}">
                <a16:creationId xmlns:a16="http://schemas.microsoft.com/office/drawing/2014/main" id="{2402D1F1-15E9-491A-9960-5A695BEEE276}"/>
              </a:ext>
              <a:ext uri="{C183D7F6-B498-43B3-948B-1728B52AA6E4}">
                <adec:decorative xmlns:adec="http://schemas.microsoft.com/office/drawing/2017/decorative" val="1"/>
              </a:ext>
            </a:extLst>
          </p:cNvPr>
          <p:cNvSpPr>
            <a:spLocks noGrp="1"/>
          </p:cNvSpPr>
          <p:nvPr>
            <p:ph type="ftr" sz="quarter" idx="16"/>
          </p:nvPr>
        </p:nvSpPr>
        <p:spPr/>
        <p:txBody>
          <a:bodyPr/>
          <a:lstStyle/>
          <a:p>
            <a:r>
              <a:rPr lang="en-US"/>
              <a:t>University of Stuttgart</a:t>
            </a:r>
            <a:endParaRPr lang="en-US" dirty="0"/>
          </a:p>
        </p:txBody>
      </p:sp>
      <p:sp>
        <p:nvSpPr>
          <p:cNvPr id="4" name="Foliennummernplatzhalter 3">
            <a:extLst>
              <a:ext uri="{FF2B5EF4-FFF2-40B4-BE49-F238E27FC236}">
                <a16:creationId xmlns:a16="http://schemas.microsoft.com/office/drawing/2014/main" id="{3011E5FD-9CAF-4253-B617-CA6F0DE14FC9}"/>
              </a:ext>
              <a:ext uri="{C183D7F6-B498-43B3-948B-1728B52AA6E4}">
                <adec:decorative xmlns:adec="http://schemas.microsoft.com/office/drawing/2017/decorative" val="1"/>
              </a:ext>
            </a:extLst>
          </p:cNvPr>
          <p:cNvSpPr>
            <a:spLocks noGrp="1"/>
          </p:cNvSpPr>
          <p:nvPr>
            <p:ph type="sldNum" sz="quarter" idx="17"/>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58249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263" y="273055"/>
            <a:ext cx="6839479" cy="278290"/>
          </a:xfrm>
          <a:prstGeom prst="rect">
            <a:avLst/>
          </a:prstGeom>
        </p:spPr>
        <p:txBody>
          <a:bodyPr vert="horz" lIns="0" tIns="0" rIns="0" bIns="0" rtlCol="0" anchor="t">
            <a:noAutofit/>
          </a:bodyPr>
          <a:lstStyle/>
          <a:p>
            <a:r>
              <a:rPr lang="de-DE" dirty="0"/>
              <a:t>Titelmasterformat durch Klicken bearbeiten</a:t>
            </a:r>
            <a:endParaRPr lang="en-US" dirty="0"/>
          </a:p>
        </p:txBody>
      </p:sp>
      <p:sp>
        <p:nvSpPr>
          <p:cNvPr id="3" name="Text Placeholder 2"/>
          <p:cNvSpPr>
            <a:spLocks noGrp="1"/>
          </p:cNvSpPr>
          <p:nvPr>
            <p:ph type="body" idx="1"/>
          </p:nvPr>
        </p:nvSpPr>
        <p:spPr>
          <a:xfrm>
            <a:off x="390263" y="1020763"/>
            <a:ext cx="6839479" cy="4068762"/>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2"/>
          </p:nvPr>
        </p:nvSpPr>
        <p:spPr>
          <a:xfrm>
            <a:off x="6305702" y="5418004"/>
            <a:ext cx="600298" cy="123111"/>
          </a:xfrm>
          <a:prstGeom prst="rect">
            <a:avLst/>
          </a:prstGeom>
        </p:spPr>
        <p:txBody>
          <a:bodyPr vert="horz" wrap="square" lIns="0" tIns="0" rIns="0" bIns="0" rtlCol="0" anchor="t" anchorCtr="0">
            <a:spAutoFit/>
          </a:bodyPr>
          <a:lstStyle>
            <a:lvl1pPr>
              <a:defRPr lang="en-US" sz="800" smtClean="0"/>
            </a:lvl1pPr>
          </a:lstStyle>
          <a:p>
            <a:r>
              <a:rPr lang="en-US"/>
              <a:t>June 27</a:t>
            </a:r>
            <a:endParaRPr lang="de-DE" dirty="0"/>
          </a:p>
        </p:txBody>
      </p:sp>
      <p:sp>
        <p:nvSpPr>
          <p:cNvPr id="5" name="Footer Placeholder 4"/>
          <p:cNvSpPr>
            <a:spLocks noGrp="1"/>
          </p:cNvSpPr>
          <p:nvPr>
            <p:ph type="ftr" sz="quarter" idx="3"/>
          </p:nvPr>
        </p:nvSpPr>
        <p:spPr>
          <a:xfrm>
            <a:off x="401855" y="5418004"/>
            <a:ext cx="5040000" cy="123111"/>
          </a:xfrm>
          <a:prstGeom prst="rect">
            <a:avLst/>
          </a:prstGeom>
        </p:spPr>
        <p:txBody>
          <a:bodyPr vert="horz" wrap="square" lIns="0" tIns="0" rIns="0" bIns="0" rtlCol="0" anchor="t" anchorCtr="0">
            <a:spAutoFit/>
          </a:bodyPr>
          <a:lstStyle>
            <a:lvl1pPr algn="l">
              <a:defRPr sz="800">
                <a:solidFill>
                  <a:schemeClr val="tx1"/>
                </a:solidFill>
              </a:defRPr>
            </a:lvl1pPr>
          </a:lstStyle>
          <a:p>
            <a:r>
              <a:rPr lang="en-US"/>
              <a:t>University of Stuttgart</a:t>
            </a:r>
            <a:endParaRPr lang="en-US" dirty="0"/>
          </a:p>
        </p:txBody>
      </p:sp>
      <p:sp>
        <p:nvSpPr>
          <p:cNvPr id="6" name="Slide Number Placeholder 5"/>
          <p:cNvSpPr>
            <a:spLocks noGrp="1"/>
          </p:cNvSpPr>
          <p:nvPr>
            <p:ph type="sldNum" sz="quarter" idx="4"/>
          </p:nvPr>
        </p:nvSpPr>
        <p:spPr>
          <a:xfrm>
            <a:off x="7081114" y="5418004"/>
            <a:ext cx="220886" cy="123111"/>
          </a:xfrm>
          <a:prstGeom prst="rect">
            <a:avLst/>
          </a:prstGeom>
        </p:spPr>
        <p:txBody>
          <a:bodyPr vert="horz" wrap="square" lIns="0" tIns="0" rIns="0" bIns="0" rtlCol="0" anchor="t" anchorCtr="0">
            <a:spAutoFit/>
          </a:bodyPr>
          <a:lstStyle>
            <a:lvl1pPr algn="l">
              <a:defRPr sz="800">
                <a:solidFill>
                  <a:schemeClr val="tx1"/>
                </a:solidFill>
              </a:defRPr>
            </a:lvl1p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297630091"/>
      </p:ext>
    </p:extLst>
  </p:cSld>
  <p:clrMap bg1="lt1" tx1="dk1" bg2="lt2" tx2="dk2" accent1="accent1" accent2="accent2" accent3="accent3" accent4="accent4" accent5="accent5" accent6="accent6" hlink="hlink" folHlink="folHlink"/>
  <p:sldLayoutIdLst>
    <p:sldLayoutId id="2147483675" r:id="rId1"/>
    <p:sldLayoutId id="2147483661" r:id="rId2"/>
    <p:sldLayoutId id="2147483688" r:id="rId3"/>
    <p:sldLayoutId id="2147483690" r:id="rId4"/>
    <p:sldLayoutId id="2147483662" r:id="rId5"/>
    <p:sldLayoutId id="2147483689"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8" r:id="rId22"/>
    <p:sldLayoutId id="2147483709" r:id="rId23"/>
  </p:sldLayoutIdLst>
  <p:hf hdr="0"/>
  <p:txStyles>
    <p:titleStyle>
      <a:lvl1pPr algn="l" defTabSz="571454"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142863" indent="-142863" algn="l" defTabSz="571454" rtl="0" eaLnBrk="1" latinLnBrk="0" hangingPunct="1">
        <a:lnSpc>
          <a:spcPct val="120000"/>
        </a:lnSpc>
        <a:spcBef>
          <a:spcPts val="625"/>
        </a:spcBef>
        <a:buClr>
          <a:schemeClr val="accent1"/>
        </a:buClr>
        <a:buFont typeface="Arial" panose="020B0604020202020204" pitchFamily="34" charset="0"/>
        <a:buChar char="•"/>
        <a:defRPr sz="1600" kern="1200">
          <a:solidFill>
            <a:schemeClr val="tx1"/>
          </a:solidFill>
          <a:latin typeface="+mn-lt"/>
          <a:ea typeface="+mn-ea"/>
          <a:cs typeface="+mn-cs"/>
        </a:defRPr>
      </a:lvl1pPr>
      <a:lvl2pPr marL="300278" indent="-153446" algn="l" defTabSz="571454" rtl="0" eaLnBrk="1" latinLnBrk="0" hangingPunct="1">
        <a:lnSpc>
          <a:spcPct val="120000"/>
        </a:lnSpc>
        <a:spcBef>
          <a:spcPts val="312"/>
        </a:spcBef>
        <a:buClr>
          <a:schemeClr val="tx1"/>
        </a:buClr>
        <a:buFont typeface="Arial" panose="020B0604020202020204" pitchFamily="34" charset="0"/>
        <a:buChar char="•"/>
        <a:defRPr sz="1600" kern="1200">
          <a:solidFill>
            <a:schemeClr val="tx1"/>
          </a:solidFill>
          <a:latin typeface="+mn-lt"/>
          <a:ea typeface="+mn-ea"/>
          <a:cs typeface="+mn-cs"/>
        </a:defRPr>
      </a:lvl2pPr>
      <a:lvl3pPr marL="447110" indent="-146832" algn="l" defTabSz="571454" rtl="0" eaLnBrk="1" latinLnBrk="0" hangingPunct="1">
        <a:lnSpc>
          <a:spcPct val="120000"/>
        </a:lnSpc>
        <a:spcBef>
          <a:spcPts val="312"/>
        </a:spcBef>
        <a:buClr>
          <a:schemeClr val="tx1"/>
        </a:buClr>
        <a:buFont typeface="Arial" panose="020B0604020202020204" pitchFamily="34" charset="0"/>
        <a:buChar char="•"/>
        <a:defRPr sz="1400" kern="1200">
          <a:solidFill>
            <a:schemeClr val="tx1"/>
          </a:solidFill>
          <a:latin typeface="+mn-lt"/>
          <a:ea typeface="+mn-ea"/>
          <a:cs typeface="+mn-cs"/>
        </a:defRPr>
      </a:lvl3pPr>
      <a:lvl4pPr marL="600556" indent="-153446" algn="l" defTabSz="571454" rtl="0" eaLnBrk="1" latinLnBrk="0" hangingPunct="1">
        <a:lnSpc>
          <a:spcPct val="120000"/>
        </a:lnSpc>
        <a:spcBef>
          <a:spcPts val="312"/>
        </a:spcBef>
        <a:buClr>
          <a:schemeClr val="tx1"/>
        </a:buClr>
        <a:buFont typeface="Arial" panose="020B0604020202020204" pitchFamily="34" charset="0"/>
        <a:buChar char="•"/>
        <a:defRPr sz="1400" kern="1200">
          <a:solidFill>
            <a:schemeClr val="tx1"/>
          </a:solidFill>
          <a:latin typeface="+mn-lt"/>
          <a:ea typeface="+mn-ea"/>
          <a:cs typeface="+mn-cs"/>
        </a:defRPr>
      </a:lvl4pPr>
      <a:lvl5pPr marL="747388" indent="-146832" algn="l" defTabSz="571454" rtl="0" eaLnBrk="1" latinLnBrk="0" hangingPunct="1">
        <a:lnSpc>
          <a:spcPct val="120000"/>
        </a:lnSpc>
        <a:spcBef>
          <a:spcPts val="312"/>
        </a:spcBef>
        <a:buClr>
          <a:schemeClr val="tx1"/>
        </a:buClr>
        <a:buFont typeface="Arial" panose="020B0604020202020204" pitchFamily="34" charset="0"/>
        <a:buChar char="•"/>
        <a:defRPr sz="1400" kern="1200">
          <a:solidFill>
            <a:schemeClr val="tx1"/>
          </a:solidFill>
          <a:latin typeface="+mn-lt"/>
          <a:ea typeface="+mn-ea"/>
          <a:cs typeface="+mn-cs"/>
        </a:defRPr>
      </a:lvl5pPr>
      <a:lvl6pPr marL="1571499" indent="-142863" algn="l" defTabSz="571454"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6pPr>
      <a:lvl7pPr marL="1857227" indent="-142863" algn="l" defTabSz="571454"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7pPr>
      <a:lvl8pPr marL="2142953" indent="-142863" algn="l" defTabSz="571454"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8pPr>
      <a:lvl9pPr marL="2428681" indent="-142863" algn="l" defTabSz="571454"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9pPr>
    </p:bodyStyle>
    <p:otherStyle>
      <a:defPPr>
        <a:defRPr lang="en-US"/>
      </a:defPPr>
      <a:lvl1pPr marL="0" algn="l" defTabSz="571454" rtl="0" eaLnBrk="1" latinLnBrk="0" hangingPunct="1">
        <a:defRPr sz="1125" kern="1200">
          <a:solidFill>
            <a:schemeClr val="tx1"/>
          </a:solidFill>
          <a:latin typeface="+mn-lt"/>
          <a:ea typeface="+mn-ea"/>
          <a:cs typeface="+mn-cs"/>
        </a:defRPr>
      </a:lvl1pPr>
      <a:lvl2pPr marL="285728" algn="l" defTabSz="571454" rtl="0" eaLnBrk="1" latinLnBrk="0" hangingPunct="1">
        <a:defRPr sz="1125" kern="1200">
          <a:solidFill>
            <a:schemeClr val="tx1"/>
          </a:solidFill>
          <a:latin typeface="+mn-lt"/>
          <a:ea typeface="+mn-ea"/>
          <a:cs typeface="+mn-cs"/>
        </a:defRPr>
      </a:lvl2pPr>
      <a:lvl3pPr marL="571454" algn="l" defTabSz="571454" rtl="0" eaLnBrk="1" latinLnBrk="0" hangingPunct="1">
        <a:defRPr sz="1125" kern="1200">
          <a:solidFill>
            <a:schemeClr val="tx1"/>
          </a:solidFill>
          <a:latin typeface="+mn-lt"/>
          <a:ea typeface="+mn-ea"/>
          <a:cs typeface="+mn-cs"/>
        </a:defRPr>
      </a:lvl3pPr>
      <a:lvl4pPr marL="857182" algn="l" defTabSz="571454" rtl="0" eaLnBrk="1" latinLnBrk="0" hangingPunct="1">
        <a:defRPr sz="1125" kern="1200">
          <a:solidFill>
            <a:schemeClr val="tx1"/>
          </a:solidFill>
          <a:latin typeface="+mn-lt"/>
          <a:ea typeface="+mn-ea"/>
          <a:cs typeface="+mn-cs"/>
        </a:defRPr>
      </a:lvl4pPr>
      <a:lvl5pPr marL="1142908" algn="l" defTabSz="571454" rtl="0" eaLnBrk="1" latinLnBrk="0" hangingPunct="1">
        <a:defRPr sz="1125" kern="1200">
          <a:solidFill>
            <a:schemeClr val="tx1"/>
          </a:solidFill>
          <a:latin typeface="+mn-lt"/>
          <a:ea typeface="+mn-ea"/>
          <a:cs typeface="+mn-cs"/>
        </a:defRPr>
      </a:lvl5pPr>
      <a:lvl6pPr marL="1428636" algn="l" defTabSz="571454" rtl="0" eaLnBrk="1" latinLnBrk="0" hangingPunct="1">
        <a:defRPr sz="1125" kern="1200">
          <a:solidFill>
            <a:schemeClr val="tx1"/>
          </a:solidFill>
          <a:latin typeface="+mn-lt"/>
          <a:ea typeface="+mn-ea"/>
          <a:cs typeface="+mn-cs"/>
        </a:defRPr>
      </a:lvl6pPr>
      <a:lvl7pPr marL="1714362" algn="l" defTabSz="571454" rtl="0" eaLnBrk="1" latinLnBrk="0" hangingPunct="1">
        <a:defRPr sz="1125" kern="1200">
          <a:solidFill>
            <a:schemeClr val="tx1"/>
          </a:solidFill>
          <a:latin typeface="+mn-lt"/>
          <a:ea typeface="+mn-ea"/>
          <a:cs typeface="+mn-cs"/>
        </a:defRPr>
      </a:lvl7pPr>
      <a:lvl8pPr marL="2000090" algn="l" defTabSz="571454" rtl="0" eaLnBrk="1" latinLnBrk="0" hangingPunct="1">
        <a:defRPr sz="1125" kern="1200">
          <a:solidFill>
            <a:schemeClr val="tx1"/>
          </a:solidFill>
          <a:latin typeface="+mn-lt"/>
          <a:ea typeface="+mn-ea"/>
          <a:cs typeface="+mn-cs"/>
        </a:defRPr>
      </a:lvl8pPr>
      <a:lvl9pPr marL="2285818" algn="l" defTabSz="571454" rtl="0" eaLnBrk="1" latinLnBrk="0" hangingPunct="1">
        <a:defRPr sz="112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43" userDrawn="1">
          <p15:clr>
            <a:srgbClr val="F26B43"/>
          </p15:clr>
        </p15:guide>
        <p15:guide id="2" pos="246" userDrawn="1">
          <p15:clr>
            <a:srgbClr val="F26B43"/>
          </p15:clr>
        </p15:guide>
        <p15:guide id="3" orient="horz" pos="3206" userDrawn="1">
          <p15:clr>
            <a:srgbClr val="F26B43"/>
          </p15:clr>
        </p15:guide>
        <p15:guide id="4" pos="455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7.tmp"/></Relationships>
</file>

<file path=ppt/slides/_rels/slide12.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9.tmp"/><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tmp"/><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tmp"/></Relationships>
</file>

<file path=ppt/slides/_rels/slide6.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8.tmp"/></Relationships>
</file>

<file path=ppt/slides/_rels/slide7.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0.tmp"/></Relationships>
</file>

<file path=ppt/slides/_rels/slide8.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2.tmp"/></Relationships>
</file>

<file path=ppt/slides/_rels/slide9.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4.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2E549F-8814-BD0B-8E73-1077A8FAC53E}"/>
              </a:ext>
            </a:extLst>
          </p:cNvPr>
          <p:cNvSpPr>
            <a:spLocks noGrp="1"/>
          </p:cNvSpPr>
          <p:nvPr>
            <p:ph type="dt" sz="half" idx="10"/>
          </p:nvPr>
        </p:nvSpPr>
        <p:spPr/>
        <p:txBody>
          <a:bodyPr/>
          <a:lstStyle/>
          <a:p>
            <a:r>
              <a:rPr lang="en-US"/>
              <a:t>June 27</a:t>
            </a:r>
            <a:endParaRPr lang="de-DE" dirty="0"/>
          </a:p>
        </p:txBody>
      </p:sp>
      <p:sp>
        <p:nvSpPr>
          <p:cNvPr id="3" name="Footer Placeholder 2">
            <a:extLst>
              <a:ext uri="{FF2B5EF4-FFF2-40B4-BE49-F238E27FC236}">
                <a16:creationId xmlns:a16="http://schemas.microsoft.com/office/drawing/2014/main" id="{F02CD617-88E7-8683-FCA1-30C75ACFF3EB}"/>
              </a:ext>
            </a:extLst>
          </p:cNvPr>
          <p:cNvSpPr>
            <a:spLocks noGrp="1"/>
          </p:cNvSpPr>
          <p:nvPr>
            <p:ph type="ftr" sz="quarter" idx="11"/>
          </p:nvPr>
        </p:nvSpPr>
        <p:spPr/>
        <p:txBody>
          <a:bodyPr/>
          <a:lstStyle/>
          <a:p>
            <a:r>
              <a:rPr lang="en-US" dirty="0"/>
              <a:t>University of Stuttgart</a:t>
            </a:r>
          </a:p>
        </p:txBody>
      </p:sp>
      <p:sp>
        <p:nvSpPr>
          <p:cNvPr id="4" name="Slide Number Placeholder 3">
            <a:extLst>
              <a:ext uri="{FF2B5EF4-FFF2-40B4-BE49-F238E27FC236}">
                <a16:creationId xmlns:a16="http://schemas.microsoft.com/office/drawing/2014/main" id="{50201CE0-AD36-24FB-90F8-D11B00F122FA}"/>
              </a:ext>
            </a:extLst>
          </p:cNvPr>
          <p:cNvSpPr>
            <a:spLocks noGrp="1"/>
          </p:cNvSpPr>
          <p:nvPr>
            <p:ph type="sldNum" sz="quarter" idx="12"/>
          </p:nvPr>
        </p:nvSpPr>
        <p:spPr/>
        <p:txBody>
          <a:bodyPr/>
          <a:lstStyle/>
          <a:p>
            <a:fld id="{9E82CC3C-1DC0-4FDA-9590-6CC506AB67F8}" type="slidenum">
              <a:rPr lang="en-US" smtClean="0"/>
              <a:pPr/>
              <a:t>1</a:t>
            </a:fld>
            <a:endParaRPr lang="en-US" dirty="0"/>
          </a:p>
        </p:txBody>
      </p:sp>
      <p:sp>
        <p:nvSpPr>
          <p:cNvPr id="5" name="TextBox 4">
            <a:extLst>
              <a:ext uri="{FF2B5EF4-FFF2-40B4-BE49-F238E27FC236}">
                <a16:creationId xmlns:a16="http://schemas.microsoft.com/office/drawing/2014/main" id="{63F05952-87FB-B70D-110B-72E194D1BE79}"/>
              </a:ext>
            </a:extLst>
          </p:cNvPr>
          <p:cNvSpPr txBox="1"/>
          <p:nvPr/>
        </p:nvSpPr>
        <p:spPr>
          <a:xfrm>
            <a:off x="1213654" y="2857500"/>
            <a:ext cx="4926225" cy="831510"/>
          </a:xfrm>
          <a:prstGeom prst="rect">
            <a:avLst/>
          </a:prstGeom>
          <a:noFill/>
        </p:spPr>
        <p:txBody>
          <a:bodyPr wrap="square" lIns="0" tIns="0" rIns="0" bIns="0" rtlCol="0">
            <a:spAutoFit/>
          </a:bodyPr>
          <a:lstStyle/>
          <a:p>
            <a:pPr>
              <a:lnSpc>
                <a:spcPct val="120000"/>
              </a:lnSpc>
              <a:spcBef>
                <a:spcPts val="625"/>
              </a:spcBef>
              <a:buClr>
                <a:schemeClr val="accent1"/>
              </a:buClr>
            </a:pPr>
            <a:br>
              <a:rPr lang="en-US" sz="1050" dirty="0"/>
            </a:br>
            <a:br>
              <a:rPr lang="en-US" sz="2000" dirty="0"/>
            </a:br>
            <a:endParaRPr lang="en-US" sz="1600" dirty="0"/>
          </a:p>
        </p:txBody>
      </p:sp>
      <p:sp>
        <p:nvSpPr>
          <p:cNvPr id="7" name="Rectangle 6">
            <a:extLst>
              <a:ext uri="{FF2B5EF4-FFF2-40B4-BE49-F238E27FC236}">
                <a16:creationId xmlns:a16="http://schemas.microsoft.com/office/drawing/2014/main" id="{529EFF39-9993-9941-C972-F15A3F22A9EB}"/>
              </a:ext>
            </a:extLst>
          </p:cNvPr>
          <p:cNvSpPr/>
          <p:nvPr/>
        </p:nvSpPr>
        <p:spPr>
          <a:xfrm>
            <a:off x="6647935" y="0"/>
            <a:ext cx="972065" cy="85316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TextBox 7">
            <a:extLst>
              <a:ext uri="{FF2B5EF4-FFF2-40B4-BE49-F238E27FC236}">
                <a16:creationId xmlns:a16="http://schemas.microsoft.com/office/drawing/2014/main" id="{E0523554-74FE-7BB6-6E43-962FB78CEFC4}"/>
              </a:ext>
            </a:extLst>
          </p:cNvPr>
          <p:cNvSpPr txBox="1"/>
          <p:nvPr/>
        </p:nvSpPr>
        <p:spPr>
          <a:xfrm>
            <a:off x="6763263" y="518984"/>
            <a:ext cx="1235675" cy="268279"/>
          </a:xfrm>
          <a:prstGeom prst="rect">
            <a:avLst/>
          </a:prstGeom>
          <a:noFill/>
        </p:spPr>
        <p:txBody>
          <a:bodyPr wrap="square" lIns="0" tIns="0" rIns="0" bIns="0" rtlCol="0">
            <a:spAutoFit/>
          </a:bodyPr>
          <a:lstStyle/>
          <a:p>
            <a:pPr>
              <a:lnSpc>
                <a:spcPct val="120000"/>
              </a:lnSpc>
              <a:spcBef>
                <a:spcPts val="625"/>
              </a:spcBef>
              <a:buClr>
                <a:schemeClr val="accent1"/>
              </a:buClr>
            </a:pPr>
            <a:r>
              <a:rPr lang="en-US" sz="1600" b="1" dirty="0">
                <a:solidFill>
                  <a:schemeClr val="bg1"/>
                </a:solidFill>
              </a:rPr>
              <a:t>Cell</a:t>
            </a:r>
          </a:p>
        </p:txBody>
      </p:sp>
      <p:sp>
        <p:nvSpPr>
          <p:cNvPr id="9" name="TextBox 8">
            <a:extLst>
              <a:ext uri="{FF2B5EF4-FFF2-40B4-BE49-F238E27FC236}">
                <a16:creationId xmlns:a16="http://schemas.microsoft.com/office/drawing/2014/main" id="{2B1305E2-1B19-C246-E75D-9FB22739B6C8}"/>
              </a:ext>
            </a:extLst>
          </p:cNvPr>
          <p:cNvSpPr txBox="1"/>
          <p:nvPr/>
        </p:nvSpPr>
        <p:spPr>
          <a:xfrm>
            <a:off x="4639726" y="5418004"/>
            <a:ext cx="1779373" cy="134139"/>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dirty="0"/>
              <a:t>Loqman Samani</a:t>
            </a:r>
          </a:p>
        </p:txBody>
      </p:sp>
      <p:sp>
        <p:nvSpPr>
          <p:cNvPr id="10" name="TextBox 9">
            <a:extLst>
              <a:ext uri="{FF2B5EF4-FFF2-40B4-BE49-F238E27FC236}">
                <a16:creationId xmlns:a16="http://schemas.microsoft.com/office/drawing/2014/main" id="{E9004A17-013D-5974-DFFE-3D75E14810E4}"/>
              </a:ext>
            </a:extLst>
          </p:cNvPr>
          <p:cNvSpPr txBox="1"/>
          <p:nvPr/>
        </p:nvSpPr>
        <p:spPr>
          <a:xfrm>
            <a:off x="1311370" y="1525217"/>
            <a:ext cx="5040001" cy="3288914"/>
          </a:xfrm>
          <a:prstGeom prst="rect">
            <a:avLst/>
          </a:prstGeom>
          <a:noFill/>
        </p:spPr>
        <p:txBody>
          <a:bodyPr wrap="square" lIns="0" tIns="0" rIns="0" bIns="0" rtlCol="0">
            <a:spAutoFit/>
          </a:bodyPr>
          <a:lstStyle/>
          <a:p>
            <a:pPr marL="0" marR="0" lvl="0" indent="0" algn="l" defTabSz="713232" rtl="0" eaLnBrk="1" fontAlgn="auto" latinLnBrk="0" hangingPunct="1">
              <a:lnSpc>
                <a:spcPct val="120000"/>
              </a:lnSpc>
              <a:spcBef>
                <a:spcPts val="625"/>
              </a:spcBef>
              <a:spcAft>
                <a:spcPts val="0"/>
              </a:spcAft>
              <a:buClr>
                <a:srgbClr val="00BEFF"/>
              </a:buClr>
              <a:buSzTx/>
              <a:buFontTx/>
              <a:buNone/>
              <a:tabLst/>
              <a:defRPr/>
            </a:pPr>
            <a:r>
              <a:rPr kumimoji="0" lang="en-US" sz="3600" b="0" i="0" u="none" strike="noStrike" kern="1200" cap="none" spc="0" normalizeH="0" baseline="0" noProof="0" dirty="0">
                <a:ln>
                  <a:noFill/>
                </a:ln>
                <a:solidFill>
                  <a:srgbClr val="000000"/>
                </a:solidFill>
                <a:effectLst/>
                <a:uLnTx/>
                <a:uFillTx/>
                <a:latin typeface="AdvPSA189"/>
                <a:ea typeface="+mn-ea"/>
                <a:cs typeface="+mn-cs"/>
              </a:rPr>
              <a:t>Regulation of </a:t>
            </a:r>
            <a:r>
              <a:rPr kumimoji="0" lang="en-US" sz="3600" b="0" i="0" u="none" strike="noStrike" kern="1200" cap="none" spc="0" normalizeH="0" baseline="0" noProof="0" dirty="0" err="1">
                <a:ln>
                  <a:noFill/>
                </a:ln>
                <a:solidFill>
                  <a:srgbClr val="000000"/>
                </a:solidFill>
                <a:effectLst/>
                <a:uLnTx/>
                <a:uFillTx/>
                <a:latin typeface="AdvPSA189"/>
                <a:ea typeface="+mn-ea"/>
                <a:cs typeface="+mn-cs"/>
              </a:rPr>
              <a:t>Ferroptotic</a:t>
            </a:r>
            <a:r>
              <a:rPr kumimoji="0" lang="en-US" sz="3600" b="0" i="0" u="none" strike="noStrike" kern="1200" cap="none" spc="0" normalizeH="0" baseline="0" noProof="0" dirty="0">
                <a:ln>
                  <a:noFill/>
                </a:ln>
                <a:solidFill>
                  <a:srgbClr val="000000"/>
                </a:solidFill>
                <a:effectLst/>
                <a:uLnTx/>
                <a:uFillTx/>
                <a:latin typeface="AdvPSA189"/>
                <a:ea typeface="+mn-ea"/>
                <a:cs typeface="+mn-cs"/>
              </a:rPr>
              <a:t> Cancer Cell Death by GPX4</a:t>
            </a:r>
          </a:p>
          <a:p>
            <a:pPr marL="0" marR="0" lvl="0" indent="0" algn="l" defTabSz="713232" rtl="0" eaLnBrk="1" fontAlgn="auto" latinLnBrk="0" hangingPunct="1">
              <a:lnSpc>
                <a:spcPct val="120000"/>
              </a:lnSpc>
              <a:spcBef>
                <a:spcPts val="625"/>
              </a:spcBef>
              <a:spcAft>
                <a:spcPts val="0"/>
              </a:spcAft>
              <a:buClr>
                <a:srgbClr val="00BEFF"/>
              </a:buClr>
              <a:buSzTx/>
              <a:buFontTx/>
              <a:buNone/>
              <a:tabLst/>
              <a:defRPr/>
            </a:pPr>
            <a:r>
              <a:rPr kumimoji="0" lang="en-US" sz="1200" b="0" i="0" u="none" strike="noStrike" kern="1200" cap="none" spc="0" normalizeH="0" baseline="0" noProof="0" dirty="0">
                <a:ln>
                  <a:noFill/>
                </a:ln>
                <a:solidFill>
                  <a:srgbClr val="3E444C"/>
                </a:solidFill>
                <a:effectLst/>
                <a:uLnTx/>
                <a:uFillTx/>
                <a:latin typeface="AdvPSHN-M"/>
                <a:ea typeface="+mn-ea"/>
                <a:cs typeface="+mn-cs"/>
              </a:rPr>
              <a:t>Wan Seok Yang, Rohitha </a:t>
            </a:r>
            <a:r>
              <a:rPr kumimoji="0" lang="en-US" sz="1200" b="0" i="0" u="none" strike="noStrike" kern="1200" cap="none" spc="0" normalizeH="0" baseline="0" noProof="0" dirty="0" err="1">
                <a:ln>
                  <a:noFill/>
                </a:ln>
                <a:solidFill>
                  <a:srgbClr val="3E444C"/>
                </a:solidFill>
                <a:effectLst/>
                <a:uLnTx/>
                <a:uFillTx/>
                <a:latin typeface="AdvPSHN-M"/>
                <a:ea typeface="+mn-ea"/>
                <a:cs typeface="+mn-cs"/>
              </a:rPr>
              <a:t>SriRamaratnam</a:t>
            </a:r>
            <a:r>
              <a:rPr kumimoji="0" lang="en-US" sz="1200" b="0" i="0" u="none" strike="noStrike" kern="1200" cap="none" spc="0" normalizeH="0" baseline="0" noProof="0" dirty="0">
                <a:ln>
                  <a:noFill/>
                </a:ln>
                <a:solidFill>
                  <a:srgbClr val="3E444C"/>
                </a:solidFill>
                <a:effectLst/>
                <a:uLnTx/>
                <a:uFillTx/>
                <a:latin typeface="AdvPSHN-M"/>
                <a:ea typeface="+mn-ea"/>
                <a:cs typeface="+mn-cs"/>
              </a:rPr>
              <a:t>, Matthew E. Welsch, Kenichi Shimada, Rachid </a:t>
            </a:r>
            <a:r>
              <a:rPr kumimoji="0" lang="en-US" sz="1200" b="0" i="0" u="none" strike="noStrike" kern="1200" cap="none" spc="0" normalizeH="0" baseline="0" noProof="0" dirty="0" err="1">
                <a:ln>
                  <a:noFill/>
                </a:ln>
                <a:solidFill>
                  <a:srgbClr val="3E444C"/>
                </a:solidFill>
                <a:effectLst/>
                <a:uLnTx/>
                <a:uFillTx/>
                <a:latin typeface="AdvPSHN-M"/>
                <a:ea typeface="+mn-ea"/>
                <a:cs typeface="+mn-cs"/>
              </a:rPr>
              <a:t>Skouta</a:t>
            </a:r>
            <a:r>
              <a:rPr kumimoji="0" lang="en-US" sz="1200" b="0" i="0" u="none" strike="noStrike" kern="1200" cap="none" spc="0" normalizeH="0" baseline="0" noProof="0" dirty="0">
                <a:ln>
                  <a:noFill/>
                </a:ln>
                <a:solidFill>
                  <a:srgbClr val="3E444C"/>
                </a:solidFill>
                <a:effectLst/>
                <a:uLnTx/>
                <a:uFillTx/>
                <a:latin typeface="AdvPSHN-M"/>
                <a:ea typeface="+mn-ea"/>
                <a:cs typeface="+mn-cs"/>
              </a:rPr>
              <a:t>, </a:t>
            </a:r>
            <a:r>
              <a:rPr kumimoji="0" lang="en-US" sz="1200" b="0" i="0" u="none" strike="noStrike" kern="1200" cap="none" spc="0" normalizeH="0" baseline="0" noProof="0" dirty="0" err="1">
                <a:ln>
                  <a:noFill/>
                </a:ln>
                <a:solidFill>
                  <a:srgbClr val="3E444C"/>
                </a:solidFill>
                <a:effectLst/>
                <a:uLnTx/>
                <a:uFillTx/>
                <a:latin typeface="AdvPSHN-M"/>
                <a:ea typeface="+mn-ea"/>
                <a:cs typeface="+mn-cs"/>
              </a:rPr>
              <a:t>Vasanthi</a:t>
            </a:r>
            <a:r>
              <a:rPr kumimoji="0" lang="en-US" sz="1200" b="0" i="0" u="none" strike="noStrike" kern="1200" cap="none" spc="0" normalizeH="0" baseline="0" noProof="0" dirty="0">
                <a:ln>
                  <a:noFill/>
                </a:ln>
                <a:solidFill>
                  <a:srgbClr val="3E444C"/>
                </a:solidFill>
                <a:effectLst/>
                <a:uLnTx/>
                <a:uFillTx/>
                <a:latin typeface="AdvPSHN-M"/>
                <a:ea typeface="+mn-ea"/>
                <a:cs typeface="+mn-cs"/>
              </a:rPr>
              <a:t> S. Viswanathan, Jaime H. Cheah, Paul A. Clemons, Alykhan F. </a:t>
            </a:r>
            <a:r>
              <a:rPr kumimoji="0" lang="en-US" sz="1200" b="0" i="0" u="none" strike="noStrike" kern="1200" cap="none" spc="0" normalizeH="0" baseline="0" noProof="0" dirty="0" err="1">
                <a:ln>
                  <a:noFill/>
                </a:ln>
                <a:solidFill>
                  <a:srgbClr val="3E444C"/>
                </a:solidFill>
                <a:effectLst/>
                <a:uLnTx/>
                <a:uFillTx/>
                <a:latin typeface="AdvPSHN-M"/>
                <a:ea typeface="+mn-ea"/>
                <a:cs typeface="+mn-cs"/>
              </a:rPr>
              <a:t>Shamji</a:t>
            </a:r>
            <a:r>
              <a:rPr kumimoji="0" lang="en-US" sz="1200" b="0" i="0" u="none" strike="noStrike" kern="1200" cap="none" spc="0" normalizeH="0" baseline="0" noProof="0" dirty="0">
                <a:ln>
                  <a:noFill/>
                </a:ln>
                <a:solidFill>
                  <a:srgbClr val="3E444C"/>
                </a:solidFill>
                <a:effectLst/>
                <a:uLnTx/>
                <a:uFillTx/>
                <a:latin typeface="AdvPSHN-M"/>
                <a:ea typeface="+mn-ea"/>
                <a:cs typeface="+mn-cs"/>
              </a:rPr>
              <a:t>, Clary B. Clish, Lewis M. Brown, Albert W. Girotti, Virginia W. Cornish, Stuart L. Schreiber, and Brent R. Stockwell.</a:t>
            </a:r>
            <a:r>
              <a:rPr kumimoji="0" lang="en-US" sz="1200" b="0" i="0" u="none" strike="noStrike" kern="1200" cap="none" spc="0" normalizeH="0" baseline="0" noProof="0" dirty="0">
                <a:ln>
                  <a:noFill/>
                </a:ln>
                <a:solidFill>
                  <a:srgbClr val="3E444C"/>
                </a:solidFill>
                <a:effectLst/>
                <a:uLnTx/>
                <a:uFillTx/>
                <a:latin typeface="Arial"/>
                <a:ea typeface="+mn-ea"/>
                <a:cs typeface="+mn-cs"/>
              </a:rPr>
              <a:t> </a:t>
            </a:r>
          </a:p>
          <a:p>
            <a:pPr marL="0" marR="0" lvl="0" indent="0" algn="l" defTabSz="713232" rtl="0" eaLnBrk="1" fontAlgn="auto" latinLnBrk="0" hangingPunct="1">
              <a:lnSpc>
                <a:spcPct val="120000"/>
              </a:lnSpc>
              <a:spcBef>
                <a:spcPts val="625"/>
              </a:spcBef>
              <a:spcAft>
                <a:spcPts val="0"/>
              </a:spcAft>
              <a:buClr>
                <a:srgbClr val="00BEFF"/>
              </a:buClr>
              <a:buSzTx/>
              <a:buFontTx/>
              <a:buNone/>
              <a:tabLst/>
              <a:defRPr/>
            </a:pPr>
            <a:r>
              <a:rPr kumimoji="0" lang="en-US" sz="1200" b="0" i="0" u="none" strike="noStrike" kern="1200" cap="none" spc="0" normalizeH="0" baseline="0" noProof="0" dirty="0">
                <a:ln>
                  <a:noFill/>
                </a:ln>
                <a:solidFill>
                  <a:srgbClr val="3E444C"/>
                </a:solidFill>
                <a:effectLst/>
                <a:uLnTx/>
                <a:uFillTx/>
                <a:latin typeface="Arial"/>
                <a:ea typeface="+mn-ea"/>
                <a:cs typeface="+mn-cs"/>
              </a:rPr>
              <a:t>Cell. 2014 Jan</a:t>
            </a:r>
            <a:endParaRPr kumimoji="0" lang="en-US" sz="3600" b="0" i="0" u="none" strike="noStrike" kern="1200" cap="none" spc="0" normalizeH="0" baseline="0" noProof="0" dirty="0">
              <a:ln>
                <a:noFill/>
              </a:ln>
              <a:solidFill>
                <a:srgbClr val="000000"/>
              </a:solidFill>
              <a:effectLst/>
              <a:uLnTx/>
              <a:uFillTx/>
              <a:latin typeface="AdvPSA189"/>
              <a:ea typeface="+mn-ea"/>
              <a:cs typeface="+mn-cs"/>
            </a:endParaRPr>
          </a:p>
          <a:p>
            <a:pPr marL="0" marR="0" lvl="0" indent="0" algn="l" defTabSz="713232" rtl="0" eaLnBrk="1" fontAlgn="auto" latinLnBrk="0" hangingPunct="1">
              <a:lnSpc>
                <a:spcPct val="120000"/>
              </a:lnSpc>
              <a:spcBef>
                <a:spcPts val="625"/>
              </a:spcBef>
              <a:spcAft>
                <a:spcPts val="0"/>
              </a:spcAft>
              <a:buClr>
                <a:srgbClr val="00BEFF"/>
              </a:buClr>
              <a:buSzTx/>
              <a:buFontTx/>
              <a:buNone/>
              <a:tabLst/>
              <a:defRPr/>
            </a:pPr>
            <a:endParaRPr kumimoji="0" lang="en-US" sz="3600" b="0" i="0" u="none" strike="noStrike" kern="1200" cap="none" spc="0" normalizeH="0" baseline="0" noProof="0" dirty="0">
              <a:ln>
                <a:noFill/>
              </a:ln>
              <a:solidFill>
                <a:srgbClr val="000000"/>
              </a:solidFill>
              <a:effectLst/>
              <a:uLnTx/>
              <a:uFillTx/>
              <a:latin typeface="AdvPSA189"/>
              <a:ea typeface="+mn-ea"/>
              <a:cs typeface="+mn-cs"/>
            </a:endParaRPr>
          </a:p>
        </p:txBody>
      </p:sp>
    </p:spTree>
    <p:extLst>
      <p:ext uri="{BB962C8B-B14F-4D97-AF65-F5344CB8AC3E}">
        <p14:creationId xmlns:p14="http://schemas.microsoft.com/office/powerpoint/2010/main" val="1719131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797E7271-C4BB-4984-B33A-06F0116A79DA}"/>
              </a:ext>
            </a:extLst>
          </p:cNvPr>
          <p:cNvSpPr>
            <a:spLocks noGrp="1"/>
          </p:cNvSpPr>
          <p:nvPr>
            <p:ph type="dt" sz="half" idx="10"/>
          </p:nvPr>
        </p:nvSpPr>
        <p:spPr/>
        <p:txBody>
          <a:bodyPr/>
          <a:lstStyle/>
          <a:p>
            <a:r>
              <a:rPr lang="en-US"/>
              <a:t>June 27</a:t>
            </a:r>
            <a:endParaRPr lang="de-DE" dirty="0"/>
          </a:p>
        </p:txBody>
      </p:sp>
      <p:sp>
        <p:nvSpPr>
          <p:cNvPr id="6" name="Fußzeilenplatzhalter 5">
            <a:extLst>
              <a:ext uri="{FF2B5EF4-FFF2-40B4-BE49-F238E27FC236}">
                <a16:creationId xmlns:a16="http://schemas.microsoft.com/office/drawing/2014/main" id="{C69D40C1-AE25-42F6-A31E-7D076BAD2573}"/>
              </a:ext>
            </a:extLst>
          </p:cNvPr>
          <p:cNvSpPr>
            <a:spLocks noGrp="1"/>
          </p:cNvSpPr>
          <p:nvPr>
            <p:ph type="ftr" sz="quarter" idx="11"/>
          </p:nvPr>
        </p:nvSpPr>
        <p:spPr/>
        <p:txBody>
          <a:bodyPr/>
          <a:lstStyle/>
          <a:p>
            <a:r>
              <a:rPr lang="de-DE"/>
              <a:t>University of Stuttgart</a:t>
            </a:r>
            <a:endParaRPr lang="de-DE" dirty="0"/>
          </a:p>
        </p:txBody>
      </p:sp>
      <p:sp>
        <p:nvSpPr>
          <p:cNvPr id="7" name="Foliennummernplatzhalter 6">
            <a:extLst>
              <a:ext uri="{FF2B5EF4-FFF2-40B4-BE49-F238E27FC236}">
                <a16:creationId xmlns:a16="http://schemas.microsoft.com/office/drawing/2014/main" id="{D27CF416-9300-415A-9D06-6CE9A460FDD6}"/>
              </a:ext>
            </a:extLst>
          </p:cNvPr>
          <p:cNvSpPr>
            <a:spLocks noGrp="1"/>
          </p:cNvSpPr>
          <p:nvPr>
            <p:ph type="sldNum" sz="quarter" idx="12"/>
          </p:nvPr>
        </p:nvSpPr>
        <p:spPr/>
        <p:txBody>
          <a:bodyPr/>
          <a:lstStyle/>
          <a:p>
            <a:fld id="{9E82CC3C-1DC0-4FDA-9590-6CC506AB67F8}" type="slidenum">
              <a:rPr lang="de-DE" smtClean="0"/>
              <a:t>10</a:t>
            </a:fld>
            <a:endParaRPr lang="de-DE" dirty="0"/>
          </a:p>
        </p:txBody>
      </p:sp>
      <p:sp>
        <p:nvSpPr>
          <p:cNvPr id="8" name="Title 7">
            <a:extLst>
              <a:ext uri="{FF2B5EF4-FFF2-40B4-BE49-F238E27FC236}">
                <a16:creationId xmlns:a16="http://schemas.microsoft.com/office/drawing/2014/main" id="{A639315D-6C31-23BB-4E81-ED068BD6E37B}"/>
              </a:ext>
            </a:extLst>
          </p:cNvPr>
          <p:cNvSpPr>
            <a:spLocks noGrp="1"/>
          </p:cNvSpPr>
          <p:nvPr>
            <p:ph type="title"/>
          </p:nvPr>
        </p:nvSpPr>
        <p:spPr/>
        <p:txBody>
          <a:bodyPr/>
          <a:lstStyle/>
          <a:p>
            <a:br>
              <a:rPr lang="en-US" dirty="0"/>
            </a:br>
            <a:endParaRPr lang="en-US" dirty="0"/>
          </a:p>
        </p:txBody>
      </p:sp>
      <p:sp>
        <p:nvSpPr>
          <p:cNvPr id="2" name="TextBox 1">
            <a:extLst>
              <a:ext uri="{FF2B5EF4-FFF2-40B4-BE49-F238E27FC236}">
                <a16:creationId xmlns:a16="http://schemas.microsoft.com/office/drawing/2014/main" id="{D360CA89-6C47-8EEF-B982-3ABE6858C43D}"/>
              </a:ext>
            </a:extLst>
          </p:cNvPr>
          <p:cNvSpPr txBox="1"/>
          <p:nvPr/>
        </p:nvSpPr>
        <p:spPr>
          <a:xfrm>
            <a:off x="516588" y="1115484"/>
            <a:ext cx="3120692" cy="3730252"/>
          </a:xfrm>
          <a:prstGeom prst="rect">
            <a:avLst/>
          </a:prstGeom>
          <a:noFill/>
        </p:spPr>
        <p:txBody>
          <a:bodyPr wrap="square" lIns="0" tIns="0" rIns="0" bIns="0" rtlCol="0">
            <a:spAutoFit/>
          </a:bodyPr>
          <a:lstStyle/>
          <a:p>
            <a:pPr>
              <a:lnSpc>
                <a:spcPct val="120000"/>
              </a:lnSpc>
              <a:spcBef>
                <a:spcPts val="625"/>
              </a:spcBef>
              <a:buClr>
                <a:schemeClr val="accent1"/>
              </a:buClr>
            </a:pPr>
            <a:r>
              <a:rPr lang="en-US" sz="1200" dirty="0"/>
              <a:t>.</a:t>
            </a:r>
          </a:p>
          <a:p>
            <a:endParaRPr lang="en-US" sz="1600" dirty="0"/>
          </a:p>
          <a:p>
            <a:pPr marL="171450" indent="-171450">
              <a:buFont typeface="Arial" panose="020B0604020202020204" pitchFamily="34" charset="0"/>
              <a:buChar char="•"/>
            </a:pPr>
            <a:r>
              <a:rPr lang="en-US" sz="1600" b="0" i="0" dirty="0">
                <a:solidFill>
                  <a:srgbClr val="000000"/>
                </a:solidFill>
                <a:effectLst/>
                <a:latin typeface="AdvPSA183"/>
              </a:rPr>
              <a:t> </a:t>
            </a:r>
            <a:r>
              <a:rPr lang="en-US" sz="1600" b="0" i="0" dirty="0">
                <a:solidFill>
                  <a:srgbClr val="000000"/>
                </a:solidFill>
                <a:effectLst/>
              </a:rPr>
              <a:t>GSH remained unaffected by a lethal RSL3 concentration(2 µM)</a:t>
            </a:r>
          </a:p>
          <a:p>
            <a:endParaRPr lang="en-US" sz="1600" b="0" i="0" dirty="0">
              <a:solidFill>
                <a:srgbClr val="000000"/>
              </a:solidFill>
              <a:effectLst/>
            </a:endParaRPr>
          </a:p>
          <a:p>
            <a:endParaRPr lang="en-US" sz="1600" b="0" i="0" dirty="0">
              <a:solidFill>
                <a:srgbClr val="000000"/>
              </a:solidFill>
              <a:effectLst/>
            </a:endParaRPr>
          </a:p>
          <a:p>
            <a:pPr marL="171450" indent="-171450">
              <a:buFont typeface="Arial" panose="020B0604020202020204" pitchFamily="34" charset="0"/>
              <a:buChar char="•"/>
            </a:pPr>
            <a:r>
              <a:rPr lang="en-US" sz="1600" dirty="0">
                <a:solidFill>
                  <a:srgbClr val="000000"/>
                </a:solidFill>
              </a:rPr>
              <a:t>Increasing</a:t>
            </a:r>
            <a:r>
              <a:rPr lang="en-US" sz="1600" b="0" i="0" dirty="0">
                <a:solidFill>
                  <a:srgbClr val="000000"/>
                </a:solidFill>
                <a:effectLst/>
              </a:rPr>
              <a:t> RSL3 </a:t>
            </a:r>
            <a:r>
              <a:rPr lang="en-US" sz="1600" dirty="0">
                <a:solidFill>
                  <a:srgbClr val="000000"/>
                </a:solidFill>
              </a:rPr>
              <a:t>level leads to increasing in lipid ROS level </a:t>
            </a:r>
            <a:endParaRPr lang="en-US" sz="1600" b="0" i="0" dirty="0">
              <a:solidFill>
                <a:srgbClr val="000000"/>
              </a:solidFill>
              <a:effectLst/>
            </a:endParaRPr>
          </a:p>
          <a:p>
            <a:br>
              <a:rPr lang="en-US" sz="1600" dirty="0"/>
            </a:br>
            <a:r>
              <a:rPr lang="en-US" sz="1600" dirty="0"/>
              <a:t> </a:t>
            </a:r>
            <a:br>
              <a:rPr lang="en-US" sz="1600" dirty="0"/>
            </a:br>
            <a:endParaRPr lang="en-US" sz="1600" dirty="0"/>
          </a:p>
          <a:p>
            <a:pPr marL="171450" marR="0" lvl="0" indent="-171450" algn="l" defTabSz="71323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ea typeface="+mn-ea"/>
                <a:cs typeface="+mn-cs"/>
              </a:rPr>
              <a:t>GPX4 is the top candidate protein target for RSL3</a:t>
            </a:r>
          </a:p>
          <a:p>
            <a:endParaRPr lang="en-US" sz="1200" dirty="0"/>
          </a:p>
          <a:p>
            <a:br>
              <a:rPr lang="en-US" sz="1200" dirty="0"/>
            </a:br>
            <a:endParaRPr lang="en-US" sz="1200" dirty="0"/>
          </a:p>
        </p:txBody>
      </p:sp>
      <p:sp>
        <p:nvSpPr>
          <p:cNvPr id="3" name="Titel 1">
            <a:extLst>
              <a:ext uri="{FF2B5EF4-FFF2-40B4-BE49-F238E27FC236}">
                <a16:creationId xmlns:a16="http://schemas.microsoft.com/office/drawing/2014/main" id="{6DEAD0F2-FF9B-1497-6011-CAC4024DB811}"/>
              </a:ext>
            </a:extLst>
          </p:cNvPr>
          <p:cNvSpPr txBox="1">
            <a:spLocks/>
          </p:cNvSpPr>
          <p:nvPr/>
        </p:nvSpPr>
        <p:spPr>
          <a:xfrm>
            <a:off x="413369" y="473190"/>
            <a:ext cx="6956277" cy="589829"/>
          </a:xfrm>
          <a:prstGeom prst="rect">
            <a:avLst/>
          </a:prstGeom>
        </p:spPr>
        <p:txBody>
          <a:bodyPr vert="horz" lIns="0" tIns="0" rIns="0" bIns="0" rtlCol="0" anchor="t">
            <a:noAutofit/>
          </a:bodyPr>
          <a:lstStyle>
            <a:lvl1pPr algn="l" defTabSz="571454" rtl="0" eaLnBrk="1" latinLnBrk="0" hangingPunct="1">
              <a:lnSpc>
                <a:spcPct val="90000"/>
              </a:lnSpc>
              <a:spcBef>
                <a:spcPct val="0"/>
              </a:spcBef>
              <a:buNone/>
              <a:defRPr sz="1800" b="1" kern="1200">
                <a:solidFill>
                  <a:schemeClr val="tx1"/>
                </a:solidFill>
                <a:latin typeface="+mj-lt"/>
                <a:ea typeface="+mj-ea"/>
                <a:cs typeface="+mj-cs"/>
              </a:defRPr>
            </a:lvl1pPr>
          </a:lstStyle>
          <a:p>
            <a:r>
              <a:rPr lang="en-US" sz="1800" i="0" dirty="0">
                <a:effectLst/>
              </a:rPr>
              <a:t>RSL3 Binds to and Inactivates GPX4</a:t>
            </a:r>
            <a:endParaRPr lang="de-DE" dirty="0"/>
          </a:p>
        </p:txBody>
      </p:sp>
      <p:pic>
        <p:nvPicPr>
          <p:cNvPr id="4" name="Picture 3">
            <a:extLst>
              <a:ext uri="{FF2B5EF4-FFF2-40B4-BE49-F238E27FC236}">
                <a16:creationId xmlns:a16="http://schemas.microsoft.com/office/drawing/2014/main" id="{CBC314AF-E253-79CC-8C4C-1AE7FD2C8EF8}"/>
              </a:ext>
            </a:extLst>
          </p:cNvPr>
          <p:cNvPicPr>
            <a:picLocks noChangeAspect="1"/>
          </p:cNvPicPr>
          <p:nvPr/>
        </p:nvPicPr>
        <p:blipFill>
          <a:blip r:embed="rId3"/>
          <a:stretch>
            <a:fillRect/>
          </a:stretch>
        </p:blipFill>
        <p:spPr>
          <a:xfrm>
            <a:off x="3810000" y="1381504"/>
            <a:ext cx="3694496" cy="2694666"/>
          </a:xfrm>
          <a:prstGeom prst="rect">
            <a:avLst/>
          </a:prstGeom>
        </p:spPr>
      </p:pic>
      <p:sp>
        <p:nvSpPr>
          <p:cNvPr id="10" name="TextBox 9">
            <a:extLst>
              <a:ext uri="{FF2B5EF4-FFF2-40B4-BE49-F238E27FC236}">
                <a16:creationId xmlns:a16="http://schemas.microsoft.com/office/drawing/2014/main" id="{29C2D9BC-5693-481F-A134-A33F9C67FC3C}"/>
              </a:ext>
            </a:extLst>
          </p:cNvPr>
          <p:cNvSpPr txBox="1"/>
          <p:nvPr/>
        </p:nvSpPr>
        <p:spPr>
          <a:xfrm>
            <a:off x="4101714" y="4112783"/>
            <a:ext cx="2414195" cy="563744"/>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i="0" dirty="0">
                <a:solidFill>
                  <a:srgbClr val="000000"/>
                </a:solidFill>
                <a:effectLst/>
                <a:latin typeface="AdvPSA183"/>
              </a:rPr>
              <a:t>Figure12: </a:t>
            </a:r>
            <a:r>
              <a:rPr lang="en-US" sz="800" b="0" i="0" dirty="0">
                <a:solidFill>
                  <a:srgbClr val="000000"/>
                </a:solidFill>
                <a:effectLst/>
                <a:latin typeface="AdvPSA183"/>
              </a:rPr>
              <a:t>Affinity-based </a:t>
            </a:r>
            <a:r>
              <a:rPr lang="en-US" sz="800" b="0" i="0" dirty="0" err="1">
                <a:solidFill>
                  <a:srgbClr val="000000"/>
                </a:solidFill>
                <a:effectLst/>
                <a:latin typeface="AdvPSA183"/>
              </a:rPr>
              <a:t>chemoproteomics</a:t>
            </a:r>
            <a:r>
              <a:rPr lang="en-US" sz="800" b="0" i="0" dirty="0">
                <a:solidFill>
                  <a:srgbClr val="000000"/>
                </a:solidFill>
                <a:effectLst/>
                <a:latin typeface="AdvPSA183"/>
              </a:rPr>
              <a:t> identified GPX4  as the most likely binding protein for RSL3</a:t>
            </a:r>
            <a:r>
              <a:rPr lang="en-US" sz="800" dirty="0"/>
              <a:t> </a:t>
            </a:r>
            <a:br>
              <a:rPr lang="en-US" sz="2000" dirty="0"/>
            </a:br>
            <a:endParaRPr lang="en-US" sz="1600" dirty="0"/>
          </a:p>
        </p:txBody>
      </p:sp>
    </p:spTree>
    <p:extLst>
      <p:ext uri="{BB962C8B-B14F-4D97-AF65-F5344CB8AC3E}">
        <p14:creationId xmlns:p14="http://schemas.microsoft.com/office/powerpoint/2010/main" val="206197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797E7271-C4BB-4984-B33A-06F0116A79DA}"/>
              </a:ext>
            </a:extLst>
          </p:cNvPr>
          <p:cNvSpPr>
            <a:spLocks noGrp="1"/>
          </p:cNvSpPr>
          <p:nvPr>
            <p:ph type="dt" sz="half" idx="10"/>
          </p:nvPr>
        </p:nvSpPr>
        <p:spPr/>
        <p:txBody>
          <a:bodyPr/>
          <a:lstStyle/>
          <a:p>
            <a:r>
              <a:rPr lang="en-US"/>
              <a:t>June 27</a:t>
            </a:r>
            <a:endParaRPr lang="de-DE" dirty="0"/>
          </a:p>
        </p:txBody>
      </p:sp>
      <p:sp>
        <p:nvSpPr>
          <p:cNvPr id="6" name="Fußzeilenplatzhalter 5">
            <a:extLst>
              <a:ext uri="{FF2B5EF4-FFF2-40B4-BE49-F238E27FC236}">
                <a16:creationId xmlns:a16="http://schemas.microsoft.com/office/drawing/2014/main" id="{C69D40C1-AE25-42F6-A31E-7D076BAD2573}"/>
              </a:ext>
            </a:extLst>
          </p:cNvPr>
          <p:cNvSpPr>
            <a:spLocks noGrp="1"/>
          </p:cNvSpPr>
          <p:nvPr>
            <p:ph type="ftr" sz="quarter" idx="11"/>
          </p:nvPr>
        </p:nvSpPr>
        <p:spPr/>
        <p:txBody>
          <a:bodyPr/>
          <a:lstStyle/>
          <a:p>
            <a:r>
              <a:rPr lang="de-DE"/>
              <a:t>University of Stuttgart</a:t>
            </a:r>
            <a:endParaRPr lang="de-DE" dirty="0"/>
          </a:p>
        </p:txBody>
      </p:sp>
      <p:sp>
        <p:nvSpPr>
          <p:cNvPr id="7" name="Foliennummernplatzhalter 6">
            <a:extLst>
              <a:ext uri="{FF2B5EF4-FFF2-40B4-BE49-F238E27FC236}">
                <a16:creationId xmlns:a16="http://schemas.microsoft.com/office/drawing/2014/main" id="{D27CF416-9300-415A-9D06-6CE9A460FDD6}"/>
              </a:ext>
            </a:extLst>
          </p:cNvPr>
          <p:cNvSpPr>
            <a:spLocks noGrp="1"/>
          </p:cNvSpPr>
          <p:nvPr>
            <p:ph type="sldNum" sz="quarter" idx="12"/>
          </p:nvPr>
        </p:nvSpPr>
        <p:spPr/>
        <p:txBody>
          <a:bodyPr/>
          <a:lstStyle/>
          <a:p>
            <a:fld id="{9E82CC3C-1DC0-4FDA-9590-6CC506AB67F8}" type="slidenum">
              <a:rPr lang="de-DE" smtClean="0"/>
              <a:t>11</a:t>
            </a:fld>
            <a:endParaRPr lang="de-DE" dirty="0"/>
          </a:p>
        </p:txBody>
      </p:sp>
      <p:sp>
        <p:nvSpPr>
          <p:cNvPr id="14" name="TextBox 13">
            <a:extLst>
              <a:ext uri="{FF2B5EF4-FFF2-40B4-BE49-F238E27FC236}">
                <a16:creationId xmlns:a16="http://schemas.microsoft.com/office/drawing/2014/main" id="{9D44F882-10D5-552D-9472-671DF38AC064}"/>
              </a:ext>
            </a:extLst>
          </p:cNvPr>
          <p:cNvSpPr txBox="1"/>
          <p:nvPr/>
        </p:nvSpPr>
        <p:spPr>
          <a:xfrm>
            <a:off x="554470" y="768104"/>
            <a:ext cx="3119056" cy="5460469"/>
          </a:xfrm>
          <a:prstGeom prst="rect">
            <a:avLst/>
          </a:prstGeom>
          <a:noFill/>
        </p:spPr>
        <p:txBody>
          <a:bodyPr wrap="square" lIns="0" tIns="0" rIns="0" bIns="0" rtlCol="0">
            <a:spAutoFit/>
          </a:bodyPr>
          <a:lstStyle/>
          <a:p>
            <a:pPr>
              <a:lnSpc>
                <a:spcPct val="120000"/>
              </a:lnSpc>
              <a:spcBef>
                <a:spcPts val="625"/>
              </a:spcBef>
              <a:buSzPct val="120000"/>
            </a:pPr>
            <a:endParaRPr lang="en-US" sz="1600" b="0" i="0" dirty="0">
              <a:solidFill>
                <a:srgbClr val="000000"/>
              </a:solidFill>
              <a:effectLst/>
              <a:latin typeface="AdvPSA183"/>
            </a:endParaRPr>
          </a:p>
          <a:p>
            <a:pPr marL="179388" indent="-179388">
              <a:lnSpc>
                <a:spcPct val="120000"/>
              </a:lnSpc>
              <a:spcBef>
                <a:spcPts val="625"/>
              </a:spcBef>
              <a:buSzPct val="120000"/>
              <a:buFont typeface="Arial" panose="020B0604020202020204" pitchFamily="34" charset="0"/>
              <a:buChar char="•"/>
            </a:pPr>
            <a:r>
              <a:rPr lang="en-US" sz="1600" b="0" i="0" dirty="0">
                <a:solidFill>
                  <a:srgbClr val="000000"/>
                </a:solidFill>
                <a:effectLst/>
              </a:rPr>
              <a:t>Reducing the GPX4 level leads to sensitize cells to RSL3</a:t>
            </a:r>
          </a:p>
          <a:p>
            <a:pPr>
              <a:lnSpc>
                <a:spcPct val="120000"/>
              </a:lnSpc>
              <a:spcBef>
                <a:spcPts val="625"/>
              </a:spcBef>
              <a:buSzPct val="120000"/>
            </a:pPr>
            <a:endParaRPr lang="en-US" sz="1600" dirty="0">
              <a:solidFill>
                <a:srgbClr val="000000"/>
              </a:solidFill>
            </a:endParaRPr>
          </a:p>
          <a:p>
            <a:pPr>
              <a:lnSpc>
                <a:spcPct val="120000"/>
              </a:lnSpc>
              <a:spcBef>
                <a:spcPts val="625"/>
              </a:spcBef>
              <a:buSzPct val="120000"/>
            </a:pPr>
            <a:endParaRPr lang="en-US" sz="1600" b="0" i="0" dirty="0">
              <a:solidFill>
                <a:srgbClr val="000000"/>
              </a:solidFill>
              <a:effectLst/>
            </a:endParaRPr>
          </a:p>
          <a:p>
            <a:pPr>
              <a:lnSpc>
                <a:spcPct val="120000"/>
              </a:lnSpc>
              <a:spcBef>
                <a:spcPts val="625"/>
              </a:spcBef>
              <a:buSzPct val="120000"/>
            </a:pPr>
            <a:endParaRPr lang="en-US" sz="1600" dirty="0">
              <a:solidFill>
                <a:srgbClr val="000000"/>
              </a:solidFill>
            </a:endParaRPr>
          </a:p>
          <a:p>
            <a:pPr>
              <a:lnSpc>
                <a:spcPct val="120000"/>
              </a:lnSpc>
              <a:spcBef>
                <a:spcPts val="625"/>
              </a:spcBef>
              <a:buSzPct val="120000"/>
            </a:pPr>
            <a:endParaRPr lang="en-US" sz="1600" dirty="0">
              <a:solidFill>
                <a:srgbClr val="000000"/>
              </a:solidFill>
            </a:endParaRPr>
          </a:p>
          <a:p>
            <a:pPr marL="171450" indent="-171450">
              <a:lnSpc>
                <a:spcPct val="120000"/>
              </a:lnSpc>
              <a:spcBef>
                <a:spcPts val="625"/>
              </a:spcBef>
              <a:buSzPct val="120000"/>
              <a:buFont typeface="Arial" panose="020B0604020202020204" pitchFamily="34" charset="0"/>
              <a:buChar char="•"/>
            </a:pPr>
            <a:r>
              <a:rPr lang="en-US" sz="1600" dirty="0">
                <a:solidFill>
                  <a:srgbClr val="000000"/>
                </a:solidFill>
              </a:rPr>
              <a:t> </a:t>
            </a:r>
            <a:r>
              <a:rPr lang="en-US" sz="1600" b="0" i="0" dirty="0">
                <a:solidFill>
                  <a:srgbClr val="000000"/>
                </a:solidFill>
                <a:effectLst/>
              </a:rPr>
              <a:t>overexpression of GPX4 caused strong resistance to RSL3</a:t>
            </a:r>
          </a:p>
          <a:p>
            <a:pPr>
              <a:lnSpc>
                <a:spcPct val="120000"/>
              </a:lnSpc>
              <a:spcBef>
                <a:spcPts val="625"/>
              </a:spcBef>
              <a:buClr>
                <a:schemeClr val="accent1"/>
              </a:buClr>
            </a:pPr>
            <a:br>
              <a:rPr lang="en-US" sz="2000" dirty="0"/>
            </a:br>
            <a:br>
              <a:rPr lang="en-US" sz="1400" dirty="0"/>
            </a:br>
            <a:br>
              <a:rPr lang="en-US" sz="1200" dirty="0"/>
            </a:br>
            <a:r>
              <a:rPr lang="en-US" sz="1400" dirty="0"/>
              <a:t> </a:t>
            </a:r>
            <a:br>
              <a:rPr lang="en-US" sz="1400" dirty="0"/>
            </a:br>
            <a:r>
              <a:rPr lang="en-US" sz="1200" dirty="0"/>
              <a:t> </a:t>
            </a:r>
            <a:br>
              <a:rPr lang="en-US" sz="2400" dirty="0"/>
            </a:br>
            <a:br>
              <a:rPr lang="en-US" sz="2000" dirty="0"/>
            </a:br>
            <a:endParaRPr lang="en-US" sz="1600" dirty="0"/>
          </a:p>
        </p:txBody>
      </p:sp>
      <p:sp>
        <p:nvSpPr>
          <p:cNvPr id="10" name="TextBox 9">
            <a:extLst>
              <a:ext uri="{FF2B5EF4-FFF2-40B4-BE49-F238E27FC236}">
                <a16:creationId xmlns:a16="http://schemas.microsoft.com/office/drawing/2014/main" id="{0844D57A-50D7-B685-E308-FCC25DB3D821}"/>
              </a:ext>
            </a:extLst>
          </p:cNvPr>
          <p:cNvSpPr txBox="1"/>
          <p:nvPr/>
        </p:nvSpPr>
        <p:spPr>
          <a:xfrm>
            <a:off x="3891507" y="2764842"/>
            <a:ext cx="5770243" cy="1090042"/>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i="0" dirty="0">
                <a:solidFill>
                  <a:srgbClr val="000000"/>
                </a:solidFill>
                <a:effectLst/>
              </a:rPr>
              <a:t>Figure13: </a:t>
            </a:r>
            <a:r>
              <a:rPr lang="en-US" sz="800" b="0" i="0" dirty="0">
                <a:solidFill>
                  <a:srgbClr val="000000"/>
                </a:solidFill>
                <a:effectLst/>
              </a:rPr>
              <a:t> Knockdown of GPX4 using </a:t>
            </a:r>
            <a:r>
              <a:rPr lang="en-US" sz="800" b="0" i="0" dirty="0" err="1">
                <a:solidFill>
                  <a:srgbClr val="000000"/>
                </a:solidFill>
                <a:effectLst/>
              </a:rPr>
              <a:t>shRNAs</a:t>
            </a:r>
            <a:r>
              <a:rPr lang="en-US" sz="800" b="0" i="0" dirty="0">
                <a:solidFill>
                  <a:srgbClr val="000000"/>
                </a:solidFill>
                <a:effectLst/>
              </a:rPr>
              <a:t> hypersensitive to RSL3 lethality</a:t>
            </a:r>
          </a:p>
          <a:p>
            <a:pPr>
              <a:lnSpc>
                <a:spcPct val="120000"/>
              </a:lnSpc>
              <a:spcBef>
                <a:spcPts val="625"/>
              </a:spcBef>
              <a:buClr>
                <a:schemeClr val="accent1"/>
              </a:buClr>
            </a:pPr>
            <a:endParaRPr lang="en-US" sz="800" dirty="0">
              <a:solidFill>
                <a:srgbClr val="000000"/>
              </a:solidFill>
              <a:latin typeface="AdvPSA183"/>
            </a:endParaRPr>
          </a:p>
          <a:p>
            <a:pPr>
              <a:lnSpc>
                <a:spcPct val="120000"/>
              </a:lnSpc>
              <a:spcBef>
                <a:spcPts val="625"/>
              </a:spcBef>
              <a:buClr>
                <a:schemeClr val="accent1"/>
              </a:buClr>
            </a:pPr>
            <a:endParaRPr lang="en-US" sz="800" b="0" i="0" dirty="0">
              <a:solidFill>
                <a:srgbClr val="000000"/>
              </a:solidFill>
              <a:effectLst/>
              <a:latin typeface="AdvPSA183"/>
            </a:endParaRPr>
          </a:p>
          <a:p>
            <a:pPr>
              <a:lnSpc>
                <a:spcPct val="120000"/>
              </a:lnSpc>
              <a:spcBef>
                <a:spcPts val="625"/>
              </a:spcBef>
              <a:buClr>
                <a:schemeClr val="accent1"/>
              </a:buClr>
            </a:pPr>
            <a:r>
              <a:rPr lang="en-US" sz="800" b="0" i="0" dirty="0">
                <a:solidFill>
                  <a:srgbClr val="000000"/>
                </a:solidFill>
                <a:effectLst/>
                <a:latin typeface="AdvPSA183"/>
              </a:rPr>
              <a:t>  </a:t>
            </a:r>
            <a:br>
              <a:rPr lang="en-US" sz="2000" dirty="0"/>
            </a:br>
            <a:endParaRPr lang="en-US" sz="1600" dirty="0"/>
          </a:p>
        </p:txBody>
      </p:sp>
      <p:pic>
        <p:nvPicPr>
          <p:cNvPr id="3" name="Picture 2">
            <a:extLst>
              <a:ext uri="{FF2B5EF4-FFF2-40B4-BE49-F238E27FC236}">
                <a16:creationId xmlns:a16="http://schemas.microsoft.com/office/drawing/2014/main" id="{B4299419-972D-8F96-8F41-10C5EB5EC261}"/>
              </a:ext>
            </a:extLst>
          </p:cNvPr>
          <p:cNvPicPr>
            <a:picLocks noChangeAspect="1"/>
          </p:cNvPicPr>
          <p:nvPr/>
        </p:nvPicPr>
        <p:blipFill>
          <a:blip r:embed="rId3"/>
          <a:stretch>
            <a:fillRect/>
          </a:stretch>
        </p:blipFill>
        <p:spPr>
          <a:xfrm>
            <a:off x="3962058" y="961661"/>
            <a:ext cx="3119056" cy="1780321"/>
          </a:xfrm>
          <a:prstGeom prst="rect">
            <a:avLst/>
          </a:prstGeom>
        </p:spPr>
      </p:pic>
      <p:pic>
        <p:nvPicPr>
          <p:cNvPr id="11" name="Picture 10">
            <a:extLst>
              <a:ext uri="{FF2B5EF4-FFF2-40B4-BE49-F238E27FC236}">
                <a16:creationId xmlns:a16="http://schemas.microsoft.com/office/drawing/2014/main" id="{7078080C-706E-7743-D127-10DCAA5B341F}"/>
              </a:ext>
            </a:extLst>
          </p:cNvPr>
          <p:cNvPicPr>
            <a:picLocks noChangeAspect="1"/>
          </p:cNvPicPr>
          <p:nvPr/>
        </p:nvPicPr>
        <p:blipFill>
          <a:blip r:embed="rId4"/>
          <a:stretch>
            <a:fillRect/>
          </a:stretch>
        </p:blipFill>
        <p:spPr>
          <a:xfrm>
            <a:off x="3962058" y="3245352"/>
            <a:ext cx="1800892" cy="1769248"/>
          </a:xfrm>
          <a:prstGeom prst="rect">
            <a:avLst/>
          </a:prstGeom>
        </p:spPr>
      </p:pic>
      <p:sp>
        <p:nvSpPr>
          <p:cNvPr id="13" name="TextBox 12">
            <a:extLst>
              <a:ext uri="{FF2B5EF4-FFF2-40B4-BE49-F238E27FC236}">
                <a16:creationId xmlns:a16="http://schemas.microsoft.com/office/drawing/2014/main" id="{107DECC5-FFE0-6411-23F2-A2B2AE7430CE}"/>
              </a:ext>
            </a:extLst>
          </p:cNvPr>
          <p:cNvSpPr txBox="1"/>
          <p:nvPr/>
        </p:nvSpPr>
        <p:spPr>
          <a:xfrm>
            <a:off x="3962058" y="5014600"/>
            <a:ext cx="6697132" cy="215444"/>
          </a:xfrm>
          <a:prstGeom prst="rect">
            <a:avLst/>
          </a:prstGeom>
          <a:noFill/>
        </p:spPr>
        <p:txBody>
          <a:bodyPr wrap="square">
            <a:spAutoFit/>
          </a:bodyPr>
          <a:lstStyle/>
          <a:p>
            <a:r>
              <a:rPr kumimoji="0" lang="en-US" sz="800" b="1" i="0" u="none" strike="noStrike" kern="1200" cap="none" spc="0" normalizeH="0" baseline="0" noProof="0" dirty="0">
                <a:ln>
                  <a:noFill/>
                </a:ln>
                <a:solidFill>
                  <a:srgbClr val="000000"/>
                </a:solidFill>
                <a:effectLst/>
                <a:uLnTx/>
                <a:uFillTx/>
                <a:ea typeface="+mn-ea"/>
                <a:cs typeface="+mn-cs"/>
              </a:rPr>
              <a:t>Figure14: </a:t>
            </a:r>
            <a:r>
              <a:rPr kumimoji="0" lang="en-US" sz="800" b="0" i="0" u="none" strike="noStrike" kern="1200" cap="none" spc="0" normalizeH="0" baseline="0" noProof="0" dirty="0">
                <a:ln>
                  <a:noFill/>
                </a:ln>
                <a:solidFill>
                  <a:srgbClr val="000000"/>
                </a:solidFill>
                <a:effectLst/>
                <a:uLnTx/>
                <a:uFillTx/>
                <a:ea typeface="+mn-ea"/>
                <a:cs typeface="+mn-cs"/>
              </a:rPr>
              <a:t>Overexpression of GPX4 resistant to RSL3 lethality</a:t>
            </a:r>
            <a:r>
              <a:rPr kumimoji="0" lang="en-US" sz="800" b="0" i="0" u="none" strike="noStrike" kern="1200" cap="none" spc="0" normalizeH="0" baseline="0" noProof="0" dirty="0">
                <a:ln>
                  <a:noFill/>
                </a:ln>
                <a:solidFill>
                  <a:srgbClr val="3E444C"/>
                </a:solidFill>
                <a:effectLst/>
                <a:uLnTx/>
                <a:uFillTx/>
                <a:ea typeface="+mn-ea"/>
                <a:cs typeface="+mn-cs"/>
              </a:rPr>
              <a:t> </a:t>
            </a:r>
            <a:endParaRPr lang="en-US" dirty="0"/>
          </a:p>
        </p:txBody>
      </p:sp>
      <p:sp>
        <p:nvSpPr>
          <p:cNvPr id="15" name="Titel 1">
            <a:extLst>
              <a:ext uri="{FF2B5EF4-FFF2-40B4-BE49-F238E27FC236}">
                <a16:creationId xmlns:a16="http://schemas.microsoft.com/office/drawing/2014/main" id="{F4016651-3772-5D6D-06C5-5508EEF844F3}"/>
              </a:ext>
            </a:extLst>
          </p:cNvPr>
          <p:cNvSpPr txBox="1">
            <a:spLocks/>
          </p:cNvSpPr>
          <p:nvPr/>
        </p:nvSpPr>
        <p:spPr>
          <a:xfrm>
            <a:off x="413369" y="473190"/>
            <a:ext cx="6956277" cy="589829"/>
          </a:xfrm>
          <a:prstGeom prst="rect">
            <a:avLst/>
          </a:prstGeom>
        </p:spPr>
        <p:txBody>
          <a:bodyPr vert="horz" lIns="0" tIns="0" rIns="0" bIns="0" rtlCol="0" anchor="t">
            <a:noAutofit/>
          </a:bodyPr>
          <a:lstStyle>
            <a:lvl1pPr algn="l" defTabSz="571454" rtl="0" eaLnBrk="1" latinLnBrk="0" hangingPunct="1">
              <a:lnSpc>
                <a:spcPct val="90000"/>
              </a:lnSpc>
              <a:spcBef>
                <a:spcPct val="0"/>
              </a:spcBef>
              <a:buNone/>
              <a:defRPr sz="1800" b="1" kern="1200">
                <a:solidFill>
                  <a:schemeClr val="tx1"/>
                </a:solidFill>
                <a:latin typeface="+mj-lt"/>
                <a:ea typeface="+mj-ea"/>
                <a:cs typeface="+mj-cs"/>
              </a:defRPr>
            </a:lvl1pPr>
          </a:lstStyle>
          <a:p>
            <a:r>
              <a:rPr lang="en-US" sz="1800" i="0" dirty="0">
                <a:effectLst/>
              </a:rPr>
              <a:t>GPX4 expression level affects RSL3 lethality</a:t>
            </a:r>
            <a:endParaRPr lang="de-DE" dirty="0"/>
          </a:p>
        </p:txBody>
      </p:sp>
    </p:spTree>
    <p:extLst>
      <p:ext uri="{BB962C8B-B14F-4D97-AF65-F5344CB8AC3E}">
        <p14:creationId xmlns:p14="http://schemas.microsoft.com/office/powerpoint/2010/main" val="1110625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00B7E-4A93-F877-5E1C-FE49086FABF2}"/>
              </a:ext>
            </a:extLst>
          </p:cNvPr>
          <p:cNvSpPr>
            <a:spLocks noGrp="1"/>
          </p:cNvSpPr>
          <p:nvPr>
            <p:ph type="title"/>
          </p:nvPr>
        </p:nvSpPr>
        <p:spPr>
          <a:xfrm>
            <a:off x="134890" y="586492"/>
            <a:ext cx="7485110" cy="278290"/>
          </a:xfrm>
        </p:spPr>
        <p:txBody>
          <a:bodyPr/>
          <a:lstStyle/>
          <a:p>
            <a:r>
              <a:rPr lang="en-US" sz="1800" i="0" dirty="0">
                <a:effectLst/>
              </a:rPr>
              <a:t>Ferroptosis Inducer (RSL3) Inhibit Tumor Growth in a</a:t>
            </a:r>
            <a:r>
              <a:rPr lang="en-US" dirty="0"/>
              <a:t> </a:t>
            </a:r>
            <a:r>
              <a:rPr lang="en-US" sz="1800" i="0" dirty="0">
                <a:effectLst/>
              </a:rPr>
              <a:t>Mouse Model</a:t>
            </a:r>
            <a:r>
              <a:rPr lang="en-US" dirty="0"/>
              <a:t> </a:t>
            </a:r>
            <a:br>
              <a:rPr lang="en-US" dirty="0"/>
            </a:br>
            <a:endParaRPr lang="en-US" dirty="0"/>
          </a:p>
        </p:txBody>
      </p:sp>
      <p:sp>
        <p:nvSpPr>
          <p:cNvPr id="4" name="Date Placeholder 3">
            <a:extLst>
              <a:ext uri="{FF2B5EF4-FFF2-40B4-BE49-F238E27FC236}">
                <a16:creationId xmlns:a16="http://schemas.microsoft.com/office/drawing/2014/main" id="{424DFE76-F4F2-C853-C648-756671D45D60}"/>
              </a:ext>
            </a:extLst>
          </p:cNvPr>
          <p:cNvSpPr>
            <a:spLocks noGrp="1"/>
          </p:cNvSpPr>
          <p:nvPr>
            <p:ph type="dt" sz="half" idx="14"/>
          </p:nvPr>
        </p:nvSpPr>
        <p:spPr/>
        <p:txBody>
          <a:bodyPr/>
          <a:lstStyle/>
          <a:p>
            <a:r>
              <a:rPr lang="en-US"/>
              <a:t>June 27</a:t>
            </a:r>
            <a:endParaRPr lang="de-DE" dirty="0"/>
          </a:p>
        </p:txBody>
      </p:sp>
      <p:sp>
        <p:nvSpPr>
          <p:cNvPr id="5" name="Footer Placeholder 4">
            <a:extLst>
              <a:ext uri="{FF2B5EF4-FFF2-40B4-BE49-F238E27FC236}">
                <a16:creationId xmlns:a16="http://schemas.microsoft.com/office/drawing/2014/main" id="{8254391B-F297-63B8-03D6-56800F55723B}"/>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1ECC3378-32D3-E1DB-1540-411AEF2E9026}"/>
              </a:ext>
            </a:extLst>
          </p:cNvPr>
          <p:cNvSpPr>
            <a:spLocks noGrp="1"/>
          </p:cNvSpPr>
          <p:nvPr>
            <p:ph type="sldNum" sz="quarter" idx="16"/>
          </p:nvPr>
        </p:nvSpPr>
        <p:spPr/>
        <p:txBody>
          <a:bodyPr/>
          <a:lstStyle/>
          <a:p>
            <a:fld id="{9E82CC3C-1DC0-4FDA-9590-6CC506AB67F8}" type="slidenum">
              <a:rPr lang="en-US" smtClean="0"/>
              <a:pPr/>
              <a:t>12</a:t>
            </a:fld>
            <a:endParaRPr lang="en-US" dirty="0"/>
          </a:p>
        </p:txBody>
      </p:sp>
      <p:sp>
        <p:nvSpPr>
          <p:cNvPr id="9" name="TextBox 8">
            <a:extLst>
              <a:ext uri="{FF2B5EF4-FFF2-40B4-BE49-F238E27FC236}">
                <a16:creationId xmlns:a16="http://schemas.microsoft.com/office/drawing/2014/main" id="{8B3C6356-20D7-8193-77B7-34B3F7E37D90}"/>
              </a:ext>
            </a:extLst>
          </p:cNvPr>
          <p:cNvSpPr txBox="1"/>
          <p:nvPr/>
        </p:nvSpPr>
        <p:spPr>
          <a:xfrm>
            <a:off x="782594" y="1202724"/>
            <a:ext cx="5379308" cy="1757917"/>
          </a:xfrm>
          <a:prstGeom prst="rect">
            <a:avLst/>
          </a:prstGeom>
          <a:noFill/>
        </p:spPr>
        <p:txBody>
          <a:bodyPr wrap="square" lIns="0" tIns="0" rIns="0" bIns="0" rtlCol="0">
            <a:spAutoFit/>
          </a:bodyPr>
          <a:lstStyle/>
          <a:p>
            <a:pPr marL="285750" indent="-285750">
              <a:lnSpc>
                <a:spcPct val="120000"/>
              </a:lnSpc>
              <a:spcBef>
                <a:spcPts val="625"/>
              </a:spcBef>
              <a:buSzPct val="120000"/>
              <a:buFont typeface="Arial" panose="020B0604020202020204" pitchFamily="34" charset="0"/>
              <a:buChar char="•"/>
            </a:pPr>
            <a:r>
              <a:rPr lang="en-US" sz="1600" dirty="0"/>
              <a:t>Treated mice with RSL3</a:t>
            </a:r>
          </a:p>
          <a:p>
            <a:pPr marL="285750" indent="-285750">
              <a:lnSpc>
                <a:spcPct val="120000"/>
              </a:lnSpc>
              <a:spcBef>
                <a:spcPts val="625"/>
              </a:spcBef>
              <a:buSzPct val="120000"/>
              <a:buFont typeface="Arial" panose="020B0604020202020204" pitchFamily="34" charset="0"/>
              <a:buChar char="•"/>
            </a:pPr>
            <a:r>
              <a:rPr lang="en-US" sz="1600" dirty="0"/>
              <a:t>Significant tumor growth prevention</a:t>
            </a:r>
            <a:endParaRPr lang="en-US" sz="1600" dirty="0">
              <a:solidFill>
                <a:srgbClr val="000000"/>
              </a:solidFill>
            </a:endParaRPr>
          </a:p>
          <a:p>
            <a:pPr marL="285750" indent="-285750">
              <a:lnSpc>
                <a:spcPct val="120000"/>
              </a:lnSpc>
              <a:spcBef>
                <a:spcPts val="625"/>
              </a:spcBef>
              <a:buSzPct val="120000"/>
              <a:buFont typeface="Arial" panose="020B0604020202020204" pitchFamily="34" charset="0"/>
              <a:buChar char="•"/>
            </a:pPr>
            <a:r>
              <a:rPr lang="en-US" sz="1600" dirty="0"/>
              <a:t>Significant tumor shrinkage in preexisting tumors</a:t>
            </a:r>
            <a:r>
              <a:rPr lang="en-US" sz="1600" b="0" i="0" dirty="0">
                <a:solidFill>
                  <a:srgbClr val="000000"/>
                </a:solidFill>
                <a:effectLst/>
              </a:rPr>
              <a:t> </a:t>
            </a:r>
          </a:p>
          <a:p>
            <a:pPr marL="179388" indent="-179388">
              <a:lnSpc>
                <a:spcPct val="120000"/>
              </a:lnSpc>
              <a:spcBef>
                <a:spcPts val="625"/>
              </a:spcBef>
              <a:buClr>
                <a:schemeClr val="accent1"/>
              </a:buClr>
              <a:buFont typeface="Arial" panose="020B0604020202020204" pitchFamily="34" charset="0"/>
              <a:buChar char="•"/>
            </a:pPr>
            <a:endParaRPr lang="en-US" sz="1600" b="0" i="0" dirty="0">
              <a:solidFill>
                <a:srgbClr val="000000"/>
              </a:solidFill>
              <a:effectLst/>
            </a:endParaRPr>
          </a:p>
          <a:p>
            <a:pPr marL="179388" indent="-179388">
              <a:lnSpc>
                <a:spcPct val="120000"/>
              </a:lnSpc>
              <a:spcBef>
                <a:spcPts val="625"/>
              </a:spcBef>
              <a:buClr>
                <a:schemeClr val="accent1"/>
              </a:buClr>
              <a:buFont typeface="Arial" panose="020B0604020202020204" pitchFamily="34" charset="0"/>
              <a:buChar char="•"/>
            </a:pPr>
            <a:endParaRPr lang="en-US" sz="1600" dirty="0"/>
          </a:p>
        </p:txBody>
      </p:sp>
      <p:sp>
        <p:nvSpPr>
          <p:cNvPr id="13" name="TextBox 12">
            <a:extLst>
              <a:ext uri="{FF2B5EF4-FFF2-40B4-BE49-F238E27FC236}">
                <a16:creationId xmlns:a16="http://schemas.microsoft.com/office/drawing/2014/main" id="{DFE19892-FC11-2107-A79D-1A3DBFB16EF1}"/>
              </a:ext>
            </a:extLst>
          </p:cNvPr>
          <p:cNvSpPr txBox="1"/>
          <p:nvPr/>
        </p:nvSpPr>
        <p:spPr>
          <a:xfrm>
            <a:off x="1870206" y="4620572"/>
            <a:ext cx="6738551" cy="640688"/>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i="0" dirty="0">
                <a:solidFill>
                  <a:srgbClr val="000000"/>
                </a:solidFill>
                <a:effectLst/>
              </a:rPr>
              <a:t>Figure15: </a:t>
            </a:r>
            <a:r>
              <a:rPr lang="en-US" sz="800" b="0" i="0" dirty="0">
                <a:solidFill>
                  <a:srgbClr val="000000"/>
                </a:solidFill>
                <a:effectLst/>
              </a:rPr>
              <a:t>RSL3 inhibited tumor formation and tumor progression</a:t>
            </a:r>
            <a:br>
              <a:rPr lang="en-US" sz="800" dirty="0"/>
            </a:br>
            <a:endParaRPr lang="en-US" sz="800" dirty="0"/>
          </a:p>
          <a:p>
            <a:pPr marL="179388" indent="-179388">
              <a:lnSpc>
                <a:spcPct val="120000"/>
              </a:lnSpc>
              <a:spcBef>
                <a:spcPts val="625"/>
              </a:spcBef>
              <a:buClr>
                <a:schemeClr val="accent1"/>
              </a:buClr>
              <a:buFont typeface="Arial" panose="020B0604020202020204" pitchFamily="34" charset="0"/>
              <a:buChar char="•"/>
            </a:pPr>
            <a:endParaRPr lang="en-US" sz="1600" dirty="0"/>
          </a:p>
        </p:txBody>
      </p:sp>
      <p:pic>
        <p:nvPicPr>
          <p:cNvPr id="7" name="Picture 6">
            <a:extLst>
              <a:ext uri="{FF2B5EF4-FFF2-40B4-BE49-F238E27FC236}">
                <a16:creationId xmlns:a16="http://schemas.microsoft.com/office/drawing/2014/main" id="{3BD2C537-19F3-7FFF-B11A-5049BD222C1B}"/>
              </a:ext>
            </a:extLst>
          </p:cNvPr>
          <p:cNvPicPr>
            <a:picLocks noChangeAspect="1"/>
          </p:cNvPicPr>
          <p:nvPr/>
        </p:nvPicPr>
        <p:blipFill>
          <a:blip r:embed="rId3"/>
          <a:stretch>
            <a:fillRect/>
          </a:stretch>
        </p:blipFill>
        <p:spPr>
          <a:xfrm>
            <a:off x="987012" y="2474770"/>
            <a:ext cx="5174890" cy="1989059"/>
          </a:xfrm>
          <a:prstGeom prst="rect">
            <a:avLst/>
          </a:prstGeom>
        </p:spPr>
      </p:pic>
    </p:spTree>
    <p:extLst>
      <p:ext uri="{BB962C8B-B14F-4D97-AF65-F5344CB8AC3E}">
        <p14:creationId xmlns:p14="http://schemas.microsoft.com/office/powerpoint/2010/main" val="462145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F7D3929-D288-8947-614B-1FD95263138E}"/>
              </a:ext>
            </a:extLst>
          </p:cNvPr>
          <p:cNvSpPr>
            <a:spLocks noGrp="1"/>
          </p:cNvSpPr>
          <p:nvPr>
            <p:ph type="dt" sz="half" idx="14"/>
          </p:nvPr>
        </p:nvSpPr>
        <p:spPr/>
        <p:txBody>
          <a:bodyPr/>
          <a:lstStyle/>
          <a:p>
            <a:r>
              <a:rPr lang="en-US"/>
              <a:t>June 27</a:t>
            </a:r>
            <a:endParaRPr lang="de-DE" dirty="0"/>
          </a:p>
        </p:txBody>
      </p:sp>
      <p:sp>
        <p:nvSpPr>
          <p:cNvPr id="5" name="Footer Placeholder 4">
            <a:extLst>
              <a:ext uri="{FF2B5EF4-FFF2-40B4-BE49-F238E27FC236}">
                <a16:creationId xmlns:a16="http://schemas.microsoft.com/office/drawing/2014/main" id="{0602B396-2A2A-AA18-365E-18C7884868A9}"/>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43ACE5C0-0337-8D81-7114-515E190DEEE2}"/>
              </a:ext>
            </a:extLst>
          </p:cNvPr>
          <p:cNvSpPr>
            <a:spLocks noGrp="1"/>
          </p:cNvSpPr>
          <p:nvPr>
            <p:ph type="sldNum" sz="quarter" idx="16"/>
          </p:nvPr>
        </p:nvSpPr>
        <p:spPr/>
        <p:txBody>
          <a:bodyPr/>
          <a:lstStyle/>
          <a:p>
            <a:fld id="{9E82CC3C-1DC0-4FDA-9590-6CC506AB67F8}" type="slidenum">
              <a:rPr lang="en-US" smtClean="0"/>
              <a:pPr/>
              <a:t>13</a:t>
            </a:fld>
            <a:endParaRPr lang="en-US" dirty="0"/>
          </a:p>
        </p:txBody>
      </p:sp>
      <p:pic>
        <p:nvPicPr>
          <p:cNvPr id="8" name="Picture 7">
            <a:extLst>
              <a:ext uri="{FF2B5EF4-FFF2-40B4-BE49-F238E27FC236}">
                <a16:creationId xmlns:a16="http://schemas.microsoft.com/office/drawing/2014/main" id="{8B2DC676-C0D8-F436-6C56-0498F342764B}"/>
              </a:ext>
            </a:extLst>
          </p:cNvPr>
          <p:cNvPicPr>
            <a:picLocks noChangeAspect="1"/>
          </p:cNvPicPr>
          <p:nvPr/>
        </p:nvPicPr>
        <p:blipFill>
          <a:blip r:embed="rId3"/>
          <a:stretch>
            <a:fillRect/>
          </a:stretch>
        </p:blipFill>
        <p:spPr>
          <a:xfrm>
            <a:off x="1680210" y="1169593"/>
            <a:ext cx="4082191" cy="2419077"/>
          </a:xfrm>
          <a:prstGeom prst="rect">
            <a:avLst/>
          </a:prstGeom>
        </p:spPr>
      </p:pic>
      <p:sp>
        <p:nvSpPr>
          <p:cNvPr id="9" name="TextBox 8">
            <a:extLst>
              <a:ext uri="{FF2B5EF4-FFF2-40B4-BE49-F238E27FC236}">
                <a16:creationId xmlns:a16="http://schemas.microsoft.com/office/drawing/2014/main" id="{BBE3195E-7DB0-99B3-0EE8-EF719416E0D7}"/>
              </a:ext>
            </a:extLst>
          </p:cNvPr>
          <p:cNvSpPr txBox="1"/>
          <p:nvPr/>
        </p:nvSpPr>
        <p:spPr>
          <a:xfrm>
            <a:off x="1949958" y="3588670"/>
            <a:ext cx="5002682" cy="281872"/>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i="0" dirty="0">
                <a:solidFill>
                  <a:srgbClr val="000000"/>
                </a:solidFill>
                <a:effectLst/>
              </a:rPr>
              <a:t>Figure 16: </a:t>
            </a:r>
            <a:r>
              <a:rPr lang="en-US" sz="800" b="0" i="0" dirty="0">
                <a:solidFill>
                  <a:srgbClr val="000000"/>
                </a:solidFill>
                <a:effectLst/>
                <a:latin typeface="AdvPSA183"/>
              </a:rPr>
              <a:t>Discovery of additional FINs based on selective lethality in the four BJ cell lines</a:t>
            </a:r>
            <a:r>
              <a:rPr lang="en-US" sz="800" dirty="0"/>
              <a:t> </a:t>
            </a:r>
            <a:br>
              <a:rPr lang="en-US" sz="800" dirty="0"/>
            </a:br>
            <a:endParaRPr lang="en-US" sz="800" dirty="0"/>
          </a:p>
        </p:txBody>
      </p:sp>
      <p:sp>
        <p:nvSpPr>
          <p:cNvPr id="10" name="Title 1">
            <a:extLst>
              <a:ext uri="{FF2B5EF4-FFF2-40B4-BE49-F238E27FC236}">
                <a16:creationId xmlns:a16="http://schemas.microsoft.com/office/drawing/2014/main" id="{BD9D01BA-90F8-EB2F-D559-E0E634B7790A}"/>
              </a:ext>
            </a:extLst>
          </p:cNvPr>
          <p:cNvSpPr txBox="1">
            <a:spLocks/>
          </p:cNvSpPr>
          <p:nvPr/>
        </p:nvSpPr>
        <p:spPr>
          <a:xfrm>
            <a:off x="401855" y="581224"/>
            <a:ext cx="7485110" cy="278290"/>
          </a:xfrm>
          <a:prstGeom prst="rect">
            <a:avLst/>
          </a:prstGeom>
        </p:spPr>
        <p:txBody>
          <a:bodyPr vert="horz" lIns="0" tIns="0" rIns="0" bIns="0" rtlCol="0" anchor="t">
            <a:noAutofit/>
          </a:bodyPr>
          <a:lstStyle>
            <a:lvl1pPr algn="l" defTabSz="571454" rtl="0" eaLnBrk="1" latinLnBrk="0" hangingPunct="1">
              <a:lnSpc>
                <a:spcPct val="90000"/>
              </a:lnSpc>
              <a:spcBef>
                <a:spcPct val="0"/>
              </a:spcBef>
              <a:buNone/>
              <a:defRPr sz="1800" b="1" kern="1200">
                <a:solidFill>
                  <a:schemeClr val="tx1"/>
                </a:solidFill>
                <a:latin typeface="+mj-lt"/>
                <a:ea typeface="+mj-ea"/>
                <a:cs typeface="+mj-cs"/>
              </a:defRPr>
            </a:lvl1pPr>
          </a:lstStyle>
          <a:p>
            <a:r>
              <a:rPr lang="en-US" dirty="0"/>
              <a:t>Discovery of Additional FINs and Their Potency in BJ Cell Lines</a:t>
            </a:r>
            <a:endParaRPr lang="en-US" dirty="0">
              <a:solidFill>
                <a:schemeClr val="tx2"/>
              </a:solidFill>
            </a:endParaRPr>
          </a:p>
        </p:txBody>
      </p:sp>
      <p:sp>
        <p:nvSpPr>
          <p:cNvPr id="11" name="TextBox 10">
            <a:extLst>
              <a:ext uri="{FF2B5EF4-FFF2-40B4-BE49-F238E27FC236}">
                <a16:creationId xmlns:a16="http://schemas.microsoft.com/office/drawing/2014/main" id="{66BA2388-56DD-2261-C4C1-8F8FB7A1C32F}"/>
              </a:ext>
            </a:extLst>
          </p:cNvPr>
          <p:cNvSpPr txBox="1"/>
          <p:nvPr/>
        </p:nvSpPr>
        <p:spPr>
          <a:xfrm>
            <a:off x="1363980" y="4315593"/>
            <a:ext cx="4892040" cy="657359"/>
          </a:xfrm>
          <a:prstGeom prst="rect">
            <a:avLst/>
          </a:prstGeom>
          <a:noFill/>
        </p:spPr>
        <p:txBody>
          <a:bodyPr wrap="square" lIns="0" tIns="0" rIns="0" bIns="0" rtlCol="0">
            <a:spAutoFit/>
          </a:bodyPr>
          <a:lstStyle/>
          <a:p>
            <a:pPr>
              <a:lnSpc>
                <a:spcPct val="120000"/>
              </a:lnSpc>
              <a:spcBef>
                <a:spcPts val="625"/>
              </a:spcBef>
              <a:buClr>
                <a:schemeClr val="accent1"/>
              </a:buClr>
            </a:pPr>
            <a:r>
              <a:rPr lang="en-US" sz="1000" b="1" dirty="0" err="1"/>
              <a:t>Tanimoto</a:t>
            </a:r>
            <a:r>
              <a:rPr lang="en-US" sz="1000" b="1" dirty="0"/>
              <a:t> coefficient</a:t>
            </a:r>
          </a:p>
          <a:p>
            <a:pPr>
              <a:lnSpc>
                <a:spcPct val="120000"/>
              </a:lnSpc>
              <a:spcBef>
                <a:spcPts val="625"/>
              </a:spcBef>
              <a:buClr>
                <a:schemeClr val="accent1"/>
              </a:buClr>
            </a:pPr>
            <a:r>
              <a:rPr lang="en-US" sz="1000" dirty="0"/>
              <a:t>0 = no similarity, 1 = identical structure</a:t>
            </a:r>
          </a:p>
          <a:p>
            <a:pPr>
              <a:lnSpc>
                <a:spcPct val="120000"/>
              </a:lnSpc>
              <a:spcBef>
                <a:spcPts val="625"/>
              </a:spcBef>
              <a:buClr>
                <a:schemeClr val="accent1"/>
              </a:buClr>
            </a:pPr>
            <a:endParaRPr lang="en-US" sz="800" dirty="0"/>
          </a:p>
        </p:txBody>
      </p:sp>
      <p:sp>
        <p:nvSpPr>
          <p:cNvPr id="12" name="Flowchart: Connector 11">
            <a:extLst>
              <a:ext uri="{FF2B5EF4-FFF2-40B4-BE49-F238E27FC236}">
                <a16:creationId xmlns:a16="http://schemas.microsoft.com/office/drawing/2014/main" id="{83994D96-1401-CC21-98F6-A81653DE8819}"/>
              </a:ext>
            </a:extLst>
          </p:cNvPr>
          <p:cNvSpPr/>
          <p:nvPr/>
        </p:nvSpPr>
        <p:spPr>
          <a:xfrm>
            <a:off x="4144410" y="1825799"/>
            <a:ext cx="231563" cy="208718"/>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Connector 13">
            <a:extLst>
              <a:ext uri="{FF2B5EF4-FFF2-40B4-BE49-F238E27FC236}">
                <a16:creationId xmlns:a16="http://schemas.microsoft.com/office/drawing/2014/main" id="{18282CCA-CC03-4FC2-EAD6-CA6DFA150F2D}"/>
              </a:ext>
            </a:extLst>
          </p:cNvPr>
          <p:cNvSpPr/>
          <p:nvPr/>
        </p:nvSpPr>
        <p:spPr>
          <a:xfrm>
            <a:off x="4732353" y="1844655"/>
            <a:ext cx="231564" cy="208718"/>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 name="TextBox 14">
            <a:extLst>
              <a:ext uri="{FF2B5EF4-FFF2-40B4-BE49-F238E27FC236}">
                <a16:creationId xmlns:a16="http://schemas.microsoft.com/office/drawing/2014/main" id="{3424938D-7692-924A-BFB9-993C977F8849}"/>
              </a:ext>
            </a:extLst>
          </p:cNvPr>
          <p:cNvSpPr txBox="1"/>
          <p:nvPr/>
        </p:nvSpPr>
        <p:spPr>
          <a:xfrm>
            <a:off x="4732353" y="4298825"/>
            <a:ext cx="3708806" cy="690895"/>
          </a:xfrm>
          <a:prstGeom prst="rect">
            <a:avLst/>
          </a:prstGeom>
          <a:noFill/>
        </p:spPr>
        <p:txBody>
          <a:bodyPr wrap="square" lIns="0" tIns="0" rIns="0" bIns="0" rtlCol="0">
            <a:spAutoFit/>
          </a:bodyPr>
          <a:lstStyle/>
          <a:p>
            <a:pPr>
              <a:lnSpc>
                <a:spcPct val="120000"/>
              </a:lnSpc>
              <a:spcBef>
                <a:spcPts val="625"/>
              </a:spcBef>
              <a:buClr>
                <a:schemeClr val="accent1"/>
              </a:buClr>
            </a:pPr>
            <a:r>
              <a:rPr lang="de-DE" sz="1000" b="1" dirty="0"/>
              <a:t>GI50s </a:t>
            </a:r>
            <a:r>
              <a:rPr lang="de-DE" sz="1000" b="1" dirty="0" err="1"/>
              <a:t>of</a:t>
            </a:r>
            <a:r>
              <a:rPr lang="de-DE" sz="1000" b="1" dirty="0"/>
              <a:t> DPI17</a:t>
            </a:r>
          </a:p>
          <a:p>
            <a:pPr>
              <a:lnSpc>
                <a:spcPct val="120000"/>
              </a:lnSpc>
              <a:spcBef>
                <a:spcPts val="625"/>
              </a:spcBef>
              <a:buClr>
                <a:schemeClr val="accent1"/>
              </a:buClr>
            </a:pPr>
            <a:r>
              <a:rPr lang="de-DE" sz="1000" dirty="0"/>
              <a:t>DRD &amp; </a:t>
            </a:r>
            <a:r>
              <a:rPr lang="de-DE" sz="1000" dirty="0" err="1"/>
              <a:t>BJeLR</a:t>
            </a:r>
            <a:r>
              <a:rPr lang="de-DE" sz="1000" dirty="0"/>
              <a:t> ~ 0.1 µM</a:t>
            </a:r>
          </a:p>
          <a:p>
            <a:pPr>
              <a:lnSpc>
                <a:spcPct val="120000"/>
              </a:lnSpc>
              <a:spcBef>
                <a:spcPts val="625"/>
              </a:spcBef>
              <a:buClr>
                <a:schemeClr val="accent1"/>
              </a:buClr>
            </a:pPr>
            <a:r>
              <a:rPr lang="de-DE" sz="1000" dirty="0" err="1"/>
              <a:t>BHeHLT</a:t>
            </a:r>
            <a:r>
              <a:rPr lang="de-DE" sz="1000" dirty="0"/>
              <a:t> &amp; </a:t>
            </a:r>
            <a:r>
              <a:rPr lang="de-DE" sz="1000" dirty="0" err="1"/>
              <a:t>BJeH</a:t>
            </a:r>
            <a:r>
              <a:rPr lang="de-DE" sz="1000" dirty="0"/>
              <a:t> ~ 1 µM </a:t>
            </a:r>
            <a:endParaRPr lang="en-US" sz="1000" dirty="0"/>
          </a:p>
        </p:txBody>
      </p:sp>
    </p:spTree>
    <p:extLst>
      <p:ext uri="{BB962C8B-B14F-4D97-AF65-F5344CB8AC3E}">
        <p14:creationId xmlns:p14="http://schemas.microsoft.com/office/powerpoint/2010/main" val="468936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7520D-4978-25E3-219A-0A6EC454BE82}"/>
              </a:ext>
            </a:extLst>
          </p:cNvPr>
          <p:cNvSpPr>
            <a:spLocks noGrp="1"/>
          </p:cNvSpPr>
          <p:nvPr>
            <p:ph type="title"/>
          </p:nvPr>
        </p:nvSpPr>
        <p:spPr>
          <a:xfrm>
            <a:off x="421606" y="491321"/>
            <a:ext cx="6900145" cy="271259"/>
          </a:xfrm>
        </p:spPr>
        <p:txBody>
          <a:bodyPr/>
          <a:lstStyle/>
          <a:p>
            <a:r>
              <a:rPr lang="de-DE" dirty="0"/>
              <a:t>Summary</a:t>
            </a:r>
            <a:endParaRPr lang="en-US" dirty="0"/>
          </a:p>
        </p:txBody>
      </p:sp>
      <p:sp>
        <p:nvSpPr>
          <p:cNvPr id="4" name="Date Placeholder 3">
            <a:extLst>
              <a:ext uri="{FF2B5EF4-FFF2-40B4-BE49-F238E27FC236}">
                <a16:creationId xmlns:a16="http://schemas.microsoft.com/office/drawing/2014/main" id="{3608BAEC-D035-7D79-0ED9-C4418B023CFE}"/>
              </a:ext>
            </a:extLst>
          </p:cNvPr>
          <p:cNvSpPr>
            <a:spLocks noGrp="1"/>
          </p:cNvSpPr>
          <p:nvPr>
            <p:ph type="dt" sz="half" idx="14"/>
          </p:nvPr>
        </p:nvSpPr>
        <p:spPr/>
        <p:txBody>
          <a:bodyPr/>
          <a:lstStyle/>
          <a:p>
            <a:r>
              <a:rPr lang="en-US"/>
              <a:t>June 27</a:t>
            </a:r>
            <a:endParaRPr lang="de-DE" dirty="0"/>
          </a:p>
        </p:txBody>
      </p:sp>
      <p:sp>
        <p:nvSpPr>
          <p:cNvPr id="5" name="Footer Placeholder 4">
            <a:extLst>
              <a:ext uri="{FF2B5EF4-FFF2-40B4-BE49-F238E27FC236}">
                <a16:creationId xmlns:a16="http://schemas.microsoft.com/office/drawing/2014/main" id="{9B428A51-3FDE-1564-2580-6D12D2B93B3D}"/>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F21A0C20-5AB5-5BBB-46C6-D726F8F34081}"/>
              </a:ext>
            </a:extLst>
          </p:cNvPr>
          <p:cNvSpPr>
            <a:spLocks noGrp="1"/>
          </p:cNvSpPr>
          <p:nvPr>
            <p:ph type="sldNum" sz="quarter" idx="16"/>
          </p:nvPr>
        </p:nvSpPr>
        <p:spPr/>
        <p:txBody>
          <a:bodyPr/>
          <a:lstStyle/>
          <a:p>
            <a:fld id="{9E82CC3C-1DC0-4FDA-9590-6CC506AB67F8}" type="slidenum">
              <a:rPr lang="en-US" smtClean="0"/>
              <a:pPr/>
              <a:t>14</a:t>
            </a:fld>
            <a:endParaRPr lang="en-US" dirty="0"/>
          </a:p>
        </p:txBody>
      </p:sp>
      <p:sp>
        <p:nvSpPr>
          <p:cNvPr id="7" name="TextBox 6">
            <a:extLst>
              <a:ext uri="{FF2B5EF4-FFF2-40B4-BE49-F238E27FC236}">
                <a16:creationId xmlns:a16="http://schemas.microsoft.com/office/drawing/2014/main" id="{E794A2B1-B2D2-F594-3202-2C8DA2718CA3}"/>
              </a:ext>
            </a:extLst>
          </p:cNvPr>
          <p:cNvSpPr txBox="1"/>
          <p:nvPr/>
        </p:nvSpPr>
        <p:spPr>
          <a:xfrm>
            <a:off x="655010" y="1457005"/>
            <a:ext cx="6646990" cy="5257337"/>
          </a:xfrm>
          <a:prstGeom prst="rect">
            <a:avLst/>
          </a:prstGeom>
          <a:noFill/>
        </p:spPr>
        <p:txBody>
          <a:bodyPr wrap="square" lIns="0" tIns="0" rIns="0" bIns="0" rtlCol="0">
            <a:spAutoFit/>
          </a:bodyPr>
          <a:lstStyle/>
          <a:p>
            <a:pPr marL="179388" indent="-179388">
              <a:lnSpc>
                <a:spcPct val="120000"/>
              </a:lnSpc>
              <a:spcBef>
                <a:spcPts val="625"/>
              </a:spcBef>
              <a:buSzPct val="120000"/>
              <a:buFont typeface="Arial" panose="020B0604020202020204" pitchFamily="34" charset="0"/>
              <a:buChar char="•"/>
            </a:pPr>
            <a:r>
              <a:rPr lang="en-US" sz="1600" dirty="0"/>
              <a:t>Ferroptosis overview</a:t>
            </a:r>
          </a:p>
          <a:p>
            <a:pPr marL="179388" indent="-179388">
              <a:lnSpc>
                <a:spcPct val="120000"/>
              </a:lnSpc>
              <a:spcBef>
                <a:spcPts val="625"/>
              </a:spcBef>
              <a:buSzPct val="120000"/>
              <a:buFont typeface="Arial" panose="020B0604020202020204" pitchFamily="34" charset="0"/>
              <a:buChar char="•"/>
            </a:pPr>
            <a:r>
              <a:rPr lang="en-US" sz="1600" dirty="0"/>
              <a:t>Role of GPX4</a:t>
            </a:r>
          </a:p>
          <a:p>
            <a:pPr marL="179388" indent="-179388">
              <a:lnSpc>
                <a:spcPct val="120000"/>
              </a:lnSpc>
              <a:spcBef>
                <a:spcPts val="625"/>
              </a:spcBef>
              <a:buSzPct val="120000"/>
              <a:buFont typeface="Arial" panose="020B0604020202020204" pitchFamily="34" charset="0"/>
              <a:buChar char="•"/>
            </a:pPr>
            <a:r>
              <a:rPr lang="en-US" sz="1600" dirty="0"/>
              <a:t>Direct GPX4 Regulation by RSL3</a:t>
            </a:r>
          </a:p>
          <a:p>
            <a:pPr marL="179388" indent="-179388">
              <a:lnSpc>
                <a:spcPct val="120000"/>
              </a:lnSpc>
              <a:spcBef>
                <a:spcPts val="625"/>
              </a:spcBef>
              <a:buSzPct val="120000"/>
              <a:buFont typeface="Arial" panose="020B0604020202020204" pitchFamily="34" charset="0"/>
              <a:buChar char="•"/>
            </a:pPr>
            <a:r>
              <a:rPr lang="en-US" sz="1600" dirty="0"/>
              <a:t>Indirect GPX4 Regulation by </a:t>
            </a:r>
            <a:r>
              <a:rPr lang="en-US" sz="1600" dirty="0" err="1"/>
              <a:t>Erastin</a:t>
            </a:r>
            <a:endParaRPr lang="en-US" sz="1600" dirty="0"/>
          </a:p>
          <a:p>
            <a:pPr marL="179388" indent="-179388">
              <a:lnSpc>
                <a:spcPct val="120000"/>
              </a:lnSpc>
              <a:spcBef>
                <a:spcPts val="625"/>
              </a:spcBef>
              <a:buSzPct val="120000"/>
              <a:buFont typeface="Arial" panose="020B0604020202020204" pitchFamily="34" charset="0"/>
              <a:buChar char="•"/>
            </a:pPr>
            <a:r>
              <a:rPr lang="en-US" sz="1600" dirty="0"/>
              <a:t>RSL3 and PE Animal Treatments</a:t>
            </a:r>
          </a:p>
          <a:p>
            <a:pPr marL="179388" indent="-179388">
              <a:lnSpc>
                <a:spcPct val="120000"/>
              </a:lnSpc>
              <a:spcBef>
                <a:spcPts val="625"/>
              </a:spcBef>
              <a:buSzPct val="120000"/>
              <a:buFont typeface="Arial" panose="020B0604020202020204" pitchFamily="34" charset="0"/>
              <a:buChar char="•"/>
            </a:pPr>
            <a:r>
              <a:rPr lang="en-US" sz="1600" dirty="0"/>
              <a:t>Discovering of additional FINs</a:t>
            </a:r>
            <a:br>
              <a:rPr lang="en-US" sz="1600" dirty="0">
                <a:solidFill>
                  <a:schemeClr val="bg2"/>
                </a:solidFill>
              </a:rPr>
            </a:br>
            <a:endParaRPr lang="en-US" sz="1600" dirty="0">
              <a:solidFill>
                <a:schemeClr val="bg2"/>
              </a:solidFill>
            </a:endParaRPr>
          </a:p>
          <a:p>
            <a:pPr>
              <a:lnSpc>
                <a:spcPct val="120000"/>
              </a:lnSpc>
              <a:spcBef>
                <a:spcPts val="625"/>
              </a:spcBef>
              <a:buSzPct val="120000"/>
            </a:pPr>
            <a:endParaRPr lang="en-US" sz="1600" dirty="0"/>
          </a:p>
          <a:p>
            <a:pPr marL="179388" indent="-179388">
              <a:lnSpc>
                <a:spcPct val="120000"/>
              </a:lnSpc>
              <a:spcBef>
                <a:spcPts val="625"/>
              </a:spcBef>
              <a:buSzPct val="120000"/>
              <a:buFont typeface="Arial" panose="020B0604020202020204" pitchFamily="34" charset="0"/>
              <a:buChar char="•"/>
            </a:pPr>
            <a:endParaRPr lang="en-US" sz="1400" dirty="0"/>
          </a:p>
          <a:p>
            <a:pPr>
              <a:lnSpc>
                <a:spcPct val="120000"/>
              </a:lnSpc>
              <a:spcBef>
                <a:spcPts val="625"/>
              </a:spcBef>
              <a:buSzPct val="120000"/>
            </a:pPr>
            <a:endParaRPr lang="en-US" sz="1400" dirty="0">
              <a:latin typeface="AdvPSA183"/>
            </a:endParaRPr>
          </a:p>
          <a:p>
            <a:pPr marL="179388" indent="-179388">
              <a:lnSpc>
                <a:spcPct val="120000"/>
              </a:lnSpc>
              <a:spcBef>
                <a:spcPts val="625"/>
              </a:spcBef>
              <a:buSzPct val="120000"/>
              <a:buFont typeface="Arial" panose="020B0604020202020204" pitchFamily="34" charset="0"/>
              <a:buChar char="•"/>
            </a:pPr>
            <a:endParaRPr lang="de-DE" sz="1400" dirty="0"/>
          </a:p>
          <a:p>
            <a:pPr marL="179388" indent="-179388">
              <a:lnSpc>
                <a:spcPct val="120000"/>
              </a:lnSpc>
              <a:spcBef>
                <a:spcPts val="625"/>
              </a:spcBef>
              <a:buClr>
                <a:schemeClr val="accent1"/>
              </a:buClr>
              <a:buFont typeface="Arial" panose="020B0604020202020204" pitchFamily="34" charset="0"/>
              <a:buChar char="•"/>
            </a:pPr>
            <a:endParaRPr lang="de-DE" sz="1400" i="0" dirty="0">
              <a:effectLst/>
              <a:latin typeface="URWPalladioL-Bold"/>
            </a:endParaRPr>
          </a:p>
          <a:p>
            <a:pPr marL="179388" indent="-179388">
              <a:lnSpc>
                <a:spcPct val="120000"/>
              </a:lnSpc>
              <a:spcBef>
                <a:spcPts val="625"/>
              </a:spcBef>
              <a:buClr>
                <a:schemeClr val="accent1"/>
              </a:buClr>
              <a:buFont typeface="Arial" panose="020B0604020202020204" pitchFamily="34" charset="0"/>
              <a:buChar char="•"/>
            </a:pPr>
            <a:endParaRPr lang="de-DE" sz="1600" dirty="0"/>
          </a:p>
          <a:p>
            <a:pPr marL="179388" indent="-179388">
              <a:lnSpc>
                <a:spcPct val="120000"/>
              </a:lnSpc>
              <a:spcBef>
                <a:spcPts val="625"/>
              </a:spcBef>
              <a:buClr>
                <a:schemeClr val="accent1"/>
              </a:buClr>
              <a:buFont typeface="Arial" panose="020B0604020202020204" pitchFamily="34" charset="0"/>
              <a:buChar char="•"/>
            </a:pPr>
            <a:endParaRPr lang="de-DE" sz="1600" dirty="0"/>
          </a:p>
          <a:p>
            <a:pPr marL="179388" indent="-179388">
              <a:lnSpc>
                <a:spcPct val="120000"/>
              </a:lnSpc>
              <a:spcBef>
                <a:spcPts val="625"/>
              </a:spcBef>
              <a:buClr>
                <a:schemeClr val="accent1"/>
              </a:buClr>
              <a:buFont typeface="Arial" panose="020B0604020202020204" pitchFamily="34" charset="0"/>
              <a:buChar char="•"/>
            </a:pPr>
            <a:endParaRPr lang="en-US" sz="1600" dirty="0"/>
          </a:p>
        </p:txBody>
      </p:sp>
      <p:pic>
        <p:nvPicPr>
          <p:cNvPr id="8" name="Picture 7">
            <a:extLst>
              <a:ext uri="{FF2B5EF4-FFF2-40B4-BE49-F238E27FC236}">
                <a16:creationId xmlns:a16="http://schemas.microsoft.com/office/drawing/2014/main" id="{B82BEB56-D956-D73E-272C-D07088134882}"/>
              </a:ext>
            </a:extLst>
          </p:cNvPr>
          <p:cNvPicPr>
            <a:picLocks noChangeAspect="1"/>
          </p:cNvPicPr>
          <p:nvPr/>
        </p:nvPicPr>
        <p:blipFill>
          <a:blip r:embed="rId3"/>
          <a:stretch>
            <a:fillRect/>
          </a:stretch>
        </p:blipFill>
        <p:spPr>
          <a:xfrm>
            <a:off x="4464656" y="1062249"/>
            <a:ext cx="2782639" cy="3590502"/>
          </a:xfrm>
          <a:prstGeom prst="rect">
            <a:avLst/>
          </a:prstGeom>
        </p:spPr>
      </p:pic>
      <p:sp>
        <p:nvSpPr>
          <p:cNvPr id="9" name="TextBox 8">
            <a:extLst>
              <a:ext uri="{FF2B5EF4-FFF2-40B4-BE49-F238E27FC236}">
                <a16:creationId xmlns:a16="http://schemas.microsoft.com/office/drawing/2014/main" id="{37C74376-92E4-7C8C-731D-C290B394FD59}"/>
              </a:ext>
            </a:extLst>
          </p:cNvPr>
          <p:cNvSpPr txBox="1"/>
          <p:nvPr/>
        </p:nvSpPr>
        <p:spPr>
          <a:xfrm>
            <a:off x="377962" y="4986014"/>
            <a:ext cx="4326665" cy="429285"/>
          </a:xfrm>
          <a:prstGeom prst="rect">
            <a:avLst/>
          </a:prstGeom>
          <a:noFill/>
        </p:spPr>
        <p:txBody>
          <a:bodyPr wrap="square" lIns="0" tIns="0" rIns="0" bIns="0" rtlCol="0">
            <a:spAutoFit/>
          </a:bodyPr>
          <a:lstStyle/>
          <a:p>
            <a:pPr>
              <a:lnSpc>
                <a:spcPct val="120000"/>
              </a:lnSpc>
              <a:spcBef>
                <a:spcPts val="625"/>
              </a:spcBef>
              <a:buClr>
                <a:schemeClr val="accent1"/>
              </a:buClr>
            </a:pPr>
            <a:r>
              <a:rPr lang="en-US" sz="1000" dirty="0"/>
              <a:t>FINs: Ferroptosis Inducing Agents</a:t>
            </a:r>
          </a:p>
          <a:p>
            <a:pPr>
              <a:lnSpc>
                <a:spcPct val="120000"/>
              </a:lnSpc>
              <a:spcBef>
                <a:spcPts val="625"/>
              </a:spcBef>
              <a:buClr>
                <a:schemeClr val="accent1"/>
              </a:buClr>
            </a:pPr>
            <a:endParaRPr lang="en-US" sz="1000" dirty="0"/>
          </a:p>
        </p:txBody>
      </p:sp>
    </p:spTree>
    <p:extLst>
      <p:ext uri="{BB962C8B-B14F-4D97-AF65-F5344CB8AC3E}">
        <p14:creationId xmlns:p14="http://schemas.microsoft.com/office/powerpoint/2010/main" val="359587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platzhalter 30">
            <a:extLst>
              <a:ext uri="{FF2B5EF4-FFF2-40B4-BE49-F238E27FC236}">
                <a16:creationId xmlns:a16="http://schemas.microsoft.com/office/drawing/2014/main" id="{D5D2598C-3B14-45AB-A424-6BC3FCC7C31E}"/>
              </a:ext>
            </a:extLst>
          </p:cNvPr>
          <p:cNvSpPr>
            <a:spLocks noGrp="1"/>
          </p:cNvSpPr>
          <p:nvPr>
            <p:ph type="body" sz="quarter" idx="13"/>
          </p:nvPr>
        </p:nvSpPr>
        <p:spPr/>
        <p:txBody>
          <a:bodyPr/>
          <a:lstStyle/>
          <a:p>
            <a:r>
              <a:rPr lang="en-US" dirty="0"/>
              <a:t>Institute of Cell Biology and Immunology </a:t>
            </a:r>
            <a:endParaRPr lang="de-DE" dirty="0"/>
          </a:p>
          <a:p>
            <a:endParaRPr lang="de-DE" dirty="0"/>
          </a:p>
        </p:txBody>
      </p:sp>
      <p:sp>
        <p:nvSpPr>
          <p:cNvPr id="19" name="Rectangle 18">
            <a:extLst>
              <a:ext uri="{FF2B5EF4-FFF2-40B4-BE49-F238E27FC236}">
                <a16:creationId xmlns:a16="http://schemas.microsoft.com/office/drawing/2014/main" id="{C2FE2445-EE63-C3A0-9BCD-846C633F5116}"/>
              </a:ext>
            </a:extLst>
          </p:cNvPr>
          <p:cNvSpPr/>
          <p:nvPr/>
        </p:nvSpPr>
        <p:spPr>
          <a:xfrm>
            <a:off x="263611" y="1499286"/>
            <a:ext cx="2117124" cy="345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0" name="TextBox 19">
            <a:extLst>
              <a:ext uri="{FF2B5EF4-FFF2-40B4-BE49-F238E27FC236}">
                <a16:creationId xmlns:a16="http://schemas.microsoft.com/office/drawing/2014/main" id="{33EEA276-1EDB-B46C-BB25-63882F642D23}"/>
              </a:ext>
            </a:extLst>
          </p:cNvPr>
          <p:cNvSpPr txBox="1"/>
          <p:nvPr/>
        </p:nvSpPr>
        <p:spPr>
          <a:xfrm>
            <a:off x="2718485" y="2656291"/>
            <a:ext cx="4160108" cy="402418"/>
          </a:xfrm>
          <a:prstGeom prst="rect">
            <a:avLst/>
          </a:prstGeom>
          <a:noFill/>
        </p:spPr>
        <p:txBody>
          <a:bodyPr wrap="square" lIns="0" tIns="0" rIns="0" bIns="0" rtlCol="0">
            <a:spAutoFit/>
          </a:bodyPr>
          <a:lstStyle/>
          <a:p>
            <a:pPr>
              <a:lnSpc>
                <a:spcPct val="120000"/>
              </a:lnSpc>
              <a:spcBef>
                <a:spcPts val="625"/>
              </a:spcBef>
              <a:buClr>
                <a:schemeClr val="accent1"/>
              </a:buClr>
            </a:pPr>
            <a:r>
              <a:rPr lang="de-DE" sz="2400" b="1" dirty="0"/>
              <a:t>Thank </a:t>
            </a:r>
            <a:r>
              <a:rPr lang="de-DE" sz="2400" b="1" dirty="0" err="1"/>
              <a:t>You</a:t>
            </a:r>
            <a:r>
              <a:rPr lang="de-DE" sz="2400" b="1" dirty="0"/>
              <a:t>!</a:t>
            </a:r>
            <a:endParaRPr lang="en-US" sz="2400" b="1" dirty="0"/>
          </a:p>
        </p:txBody>
      </p:sp>
    </p:spTree>
    <p:extLst>
      <p:ext uri="{BB962C8B-B14F-4D97-AF65-F5344CB8AC3E}">
        <p14:creationId xmlns:p14="http://schemas.microsoft.com/office/powerpoint/2010/main" val="2432419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1F0C02-7883-B295-434F-908DDE8FA405}"/>
              </a:ext>
            </a:extLst>
          </p:cNvPr>
          <p:cNvSpPr>
            <a:spLocks noGrp="1"/>
          </p:cNvSpPr>
          <p:nvPr>
            <p:ph type="dt" sz="half" idx="10"/>
          </p:nvPr>
        </p:nvSpPr>
        <p:spPr/>
        <p:txBody>
          <a:bodyPr/>
          <a:lstStyle/>
          <a:p>
            <a:r>
              <a:rPr lang="en-US"/>
              <a:t>June 27</a:t>
            </a:r>
            <a:endParaRPr lang="de-DE" dirty="0"/>
          </a:p>
        </p:txBody>
      </p:sp>
      <p:sp>
        <p:nvSpPr>
          <p:cNvPr id="3" name="Footer Placeholder 2">
            <a:extLst>
              <a:ext uri="{FF2B5EF4-FFF2-40B4-BE49-F238E27FC236}">
                <a16:creationId xmlns:a16="http://schemas.microsoft.com/office/drawing/2014/main" id="{F8B8BACB-7BF5-7FF1-BA3F-6102530CE335}"/>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67BE4B5F-F79E-BA09-E052-DB3ACF68FF57}"/>
              </a:ext>
            </a:extLst>
          </p:cNvPr>
          <p:cNvSpPr>
            <a:spLocks noGrp="1"/>
          </p:cNvSpPr>
          <p:nvPr>
            <p:ph type="sldNum" sz="quarter" idx="12"/>
          </p:nvPr>
        </p:nvSpPr>
        <p:spPr/>
        <p:txBody>
          <a:bodyPr/>
          <a:lstStyle/>
          <a:p>
            <a:fld id="{9E82CC3C-1DC0-4FDA-9590-6CC506AB67F8}" type="slidenum">
              <a:rPr lang="en-US" smtClean="0"/>
              <a:pPr/>
              <a:t>16</a:t>
            </a:fld>
            <a:endParaRPr lang="en-US" dirty="0"/>
          </a:p>
        </p:txBody>
      </p:sp>
      <p:pic>
        <p:nvPicPr>
          <p:cNvPr id="6" name="Picture 5">
            <a:extLst>
              <a:ext uri="{FF2B5EF4-FFF2-40B4-BE49-F238E27FC236}">
                <a16:creationId xmlns:a16="http://schemas.microsoft.com/office/drawing/2014/main" id="{30923A9F-1833-5401-06C0-FF7B6451C0A2}"/>
              </a:ext>
            </a:extLst>
          </p:cNvPr>
          <p:cNvPicPr>
            <a:picLocks noChangeAspect="1"/>
          </p:cNvPicPr>
          <p:nvPr/>
        </p:nvPicPr>
        <p:blipFill>
          <a:blip r:embed="rId2"/>
          <a:stretch>
            <a:fillRect/>
          </a:stretch>
        </p:blipFill>
        <p:spPr>
          <a:xfrm>
            <a:off x="379988" y="1057517"/>
            <a:ext cx="6860023" cy="3152926"/>
          </a:xfrm>
          <a:prstGeom prst="rect">
            <a:avLst/>
          </a:prstGeom>
        </p:spPr>
      </p:pic>
    </p:spTree>
    <p:extLst>
      <p:ext uri="{BB962C8B-B14F-4D97-AF65-F5344CB8AC3E}">
        <p14:creationId xmlns:p14="http://schemas.microsoft.com/office/powerpoint/2010/main" val="3445618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A73589-F1DF-DE06-E257-B7F5141973F6}"/>
              </a:ext>
            </a:extLst>
          </p:cNvPr>
          <p:cNvSpPr>
            <a:spLocks noGrp="1"/>
          </p:cNvSpPr>
          <p:nvPr>
            <p:ph type="dt" sz="half" idx="10"/>
          </p:nvPr>
        </p:nvSpPr>
        <p:spPr/>
        <p:txBody>
          <a:bodyPr/>
          <a:lstStyle/>
          <a:p>
            <a:r>
              <a:rPr lang="en-US"/>
              <a:t>June 27</a:t>
            </a:r>
            <a:endParaRPr lang="de-DE" dirty="0"/>
          </a:p>
        </p:txBody>
      </p:sp>
      <p:sp>
        <p:nvSpPr>
          <p:cNvPr id="3" name="Footer Placeholder 2">
            <a:extLst>
              <a:ext uri="{FF2B5EF4-FFF2-40B4-BE49-F238E27FC236}">
                <a16:creationId xmlns:a16="http://schemas.microsoft.com/office/drawing/2014/main" id="{27418798-0FD3-A5BC-7C86-C70CAE31F01A}"/>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06D889BD-D5D8-91F9-5510-F4D3C450392F}"/>
              </a:ext>
            </a:extLst>
          </p:cNvPr>
          <p:cNvSpPr>
            <a:spLocks noGrp="1"/>
          </p:cNvSpPr>
          <p:nvPr>
            <p:ph type="sldNum" sz="quarter" idx="12"/>
          </p:nvPr>
        </p:nvSpPr>
        <p:spPr/>
        <p:txBody>
          <a:bodyPr/>
          <a:lstStyle/>
          <a:p>
            <a:fld id="{9E82CC3C-1DC0-4FDA-9590-6CC506AB67F8}" type="slidenum">
              <a:rPr lang="en-US" smtClean="0"/>
              <a:pPr/>
              <a:t>17</a:t>
            </a:fld>
            <a:endParaRPr lang="en-US" dirty="0"/>
          </a:p>
        </p:txBody>
      </p:sp>
      <p:pic>
        <p:nvPicPr>
          <p:cNvPr id="6" name="Picture 5">
            <a:extLst>
              <a:ext uri="{FF2B5EF4-FFF2-40B4-BE49-F238E27FC236}">
                <a16:creationId xmlns:a16="http://schemas.microsoft.com/office/drawing/2014/main" id="{A3BB07D3-6D25-E31A-DA14-E1CC7B9F8FC9}"/>
              </a:ext>
            </a:extLst>
          </p:cNvPr>
          <p:cNvPicPr>
            <a:picLocks noChangeAspect="1"/>
          </p:cNvPicPr>
          <p:nvPr/>
        </p:nvPicPr>
        <p:blipFill>
          <a:blip r:embed="rId2"/>
          <a:stretch>
            <a:fillRect/>
          </a:stretch>
        </p:blipFill>
        <p:spPr>
          <a:xfrm>
            <a:off x="1415829" y="1631763"/>
            <a:ext cx="4639532" cy="1862586"/>
          </a:xfrm>
          <a:prstGeom prst="rect">
            <a:avLst/>
          </a:prstGeom>
        </p:spPr>
      </p:pic>
      <p:sp>
        <p:nvSpPr>
          <p:cNvPr id="7" name="TextBox 6">
            <a:extLst>
              <a:ext uri="{FF2B5EF4-FFF2-40B4-BE49-F238E27FC236}">
                <a16:creationId xmlns:a16="http://schemas.microsoft.com/office/drawing/2014/main" id="{A887A87D-8EC3-D98E-0DCD-F41732654F23}"/>
              </a:ext>
            </a:extLst>
          </p:cNvPr>
          <p:cNvSpPr txBox="1"/>
          <p:nvPr/>
        </p:nvSpPr>
        <p:spPr>
          <a:xfrm>
            <a:off x="2277690" y="4206373"/>
            <a:ext cx="4328161" cy="335413"/>
          </a:xfrm>
          <a:prstGeom prst="rect">
            <a:avLst/>
          </a:prstGeom>
          <a:noFill/>
        </p:spPr>
        <p:txBody>
          <a:bodyPr wrap="square" lIns="0" tIns="0" rIns="0" bIns="0" rtlCol="0">
            <a:spAutoFit/>
          </a:bodyPr>
          <a:lstStyle/>
          <a:p>
            <a:pPr>
              <a:lnSpc>
                <a:spcPct val="120000"/>
              </a:lnSpc>
              <a:spcBef>
                <a:spcPts val="625"/>
              </a:spcBef>
              <a:buClr>
                <a:schemeClr val="accent1"/>
              </a:buClr>
            </a:pPr>
            <a:r>
              <a:rPr lang="en-US" sz="2000" dirty="0"/>
              <a:t>Glutathione Structure</a:t>
            </a:r>
            <a:endParaRPr lang="en-US" sz="1600" dirty="0"/>
          </a:p>
        </p:txBody>
      </p:sp>
    </p:spTree>
    <p:extLst>
      <p:ext uri="{BB962C8B-B14F-4D97-AF65-F5344CB8AC3E}">
        <p14:creationId xmlns:p14="http://schemas.microsoft.com/office/powerpoint/2010/main" val="2256610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00B7E-4A93-F877-5E1C-FE49086FABF2}"/>
              </a:ext>
            </a:extLst>
          </p:cNvPr>
          <p:cNvSpPr>
            <a:spLocks noGrp="1"/>
          </p:cNvSpPr>
          <p:nvPr>
            <p:ph type="title"/>
          </p:nvPr>
        </p:nvSpPr>
        <p:spPr>
          <a:xfrm>
            <a:off x="401855" y="505987"/>
            <a:ext cx="7485110" cy="278290"/>
          </a:xfrm>
        </p:spPr>
        <p:txBody>
          <a:bodyPr/>
          <a:lstStyle/>
          <a:p>
            <a:r>
              <a:rPr lang="en-US" sz="1800" i="0" dirty="0">
                <a:solidFill>
                  <a:schemeClr val="tx2"/>
                </a:solidFill>
                <a:effectLst/>
                <a:latin typeface="AdvPSHN-H"/>
              </a:rPr>
              <a:t>Ferroptosis Inducers Inhibit Tumor Growth in a</a:t>
            </a:r>
            <a:r>
              <a:rPr lang="en-US" dirty="0">
                <a:solidFill>
                  <a:schemeClr val="tx2"/>
                </a:solidFill>
                <a:latin typeface="AdvPSHN-H"/>
              </a:rPr>
              <a:t> </a:t>
            </a:r>
            <a:r>
              <a:rPr lang="en-US" sz="1800" i="0" dirty="0">
                <a:solidFill>
                  <a:schemeClr val="tx2"/>
                </a:solidFill>
                <a:effectLst/>
                <a:latin typeface="AdvPSHN-H"/>
              </a:rPr>
              <a:t>Xenograft Mouse Model</a:t>
            </a:r>
            <a:r>
              <a:rPr lang="en-US" dirty="0">
                <a:solidFill>
                  <a:schemeClr val="tx2"/>
                </a:solidFill>
              </a:rPr>
              <a:t> </a:t>
            </a:r>
            <a:br>
              <a:rPr lang="en-US" dirty="0">
                <a:solidFill>
                  <a:schemeClr val="tx2"/>
                </a:solidFill>
              </a:rPr>
            </a:br>
            <a:endParaRPr lang="en-US" dirty="0">
              <a:solidFill>
                <a:schemeClr val="tx2"/>
              </a:solidFill>
            </a:endParaRPr>
          </a:p>
        </p:txBody>
      </p:sp>
      <p:sp>
        <p:nvSpPr>
          <p:cNvPr id="4" name="Date Placeholder 3">
            <a:extLst>
              <a:ext uri="{FF2B5EF4-FFF2-40B4-BE49-F238E27FC236}">
                <a16:creationId xmlns:a16="http://schemas.microsoft.com/office/drawing/2014/main" id="{424DFE76-F4F2-C853-C648-756671D45D60}"/>
              </a:ext>
            </a:extLst>
          </p:cNvPr>
          <p:cNvSpPr>
            <a:spLocks noGrp="1"/>
          </p:cNvSpPr>
          <p:nvPr>
            <p:ph type="dt" sz="half" idx="14"/>
          </p:nvPr>
        </p:nvSpPr>
        <p:spPr/>
        <p:txBody>
          <a:bodyPr/>
          <a:lstStyle/>
          <a:p>
            <a:r>
              <a:rPr lang="en-US"/>
              <a:t>June 27</a:t>
            </a:r>
            <a:endParaRPr lang="de-DE" dirty="0"/>
          </a:p>
        </p:txBody>
      </p:sp>
      <p:sp>
        <p:nvSpPr>
          <p:cNvPr id="5" name="Footer Placeholder 4">
            <a:extLst>
              <a:ext uri="{FF2B5EF4-FFF2-40B4-BE49-F238E27FC236}">
                <a16:creationId xmlns:a16="http://schemas.microsoft.com/office/drawing/2014/main" id="{8254391B-F297-63B8-03D6-56800F55723B}"/>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1ECC3378-32D3-E1DB-1540-411AEF2E9026}"/>
              </a:ext>
            </a:extLst>
          </p:cNvPr>
          <p:cNvSpPr>
            <a:spLocks noGrp="1"/>
          </p:cNvSpPr>
          <p:nvPr>
            <p:ph type="sldNum" sz="quarter" idx="16"/>
          </p:nvPr>
        </p:nvSpPr>
        <p:spPr/>
        <p:txBody>
          <a:bodyPr/>
          <a:lstStyle/>
          <a:p>
            <a:fld id="{9E82CC3C-1DC0-4FDA-9590-6CC506AB67F8}" type="slidenum">
              <a:rPr lang="en-US" smtClean="0"/>
              <a:pPr/>
              <a:t>18</a:t>
            </a:fld>
            <a:endParaRPr lang="en-US" dirty="0"/>
          </a:p>
        </p:txBody>
      </p:sp>
      <p:sp>
        <p:nvSpPr>
          <p:cNvPr id="7" name="TextBox 6">
            <a:extLst>
              <a:ext uri="{FF2B5EF4-FFF2-40B4-BE49-F238E27FC236}">
                <a16:creationId xmlns:a16="http://schemas.microsoft.com/office/drawing/2014/main" id="{81212F22-DECE-F340-09F5-8DB5FDA38233}"/>
              </a:ext>
            </a:extLst>
          </p:cNvPr>
          <p:cNvSpPr txBox="1"/>
          <p:nvPr/>
        </p:nvSpPr>
        <p:spPr>
          <a:xfrm>
            <a:off x="592965" y="919659"/>
            <a:ext cx="6501198" cy="3312189"/>
          </a:xfrm>
          <a:prstGeom prst="rect">
            <a:avLst/>
          </a:prstGeom>
          <a:noFill/>
        </p:spPr>
        <p:txBody>
          <a:bodyPr wrap="square" lIns="0" tIns="0" rIns="0" bIns="0" rtlCol="0">
            <a:spAutoFit/>
          </a:bodyPr>
          <a:lstStyle/>
          <a:p>
            <a:pPr>
              <a:lnSpc>
                <a:spcPct val="120000"/>
              </a:lnSpc>
              <a:spcBef>
                <a:spcPts val="625"/>
              </a:spcBef>
              <a:buClr>
                <a:schemeClr val="accent1"/>
              </a:buClr>
            </a:pPr>
            <a:endParaRPr lang="en-US" sz="1600" dirty="0"/>
          </a:p>
          <a:p>
            <a:pPr marL="179388" indent="-179388">
              <a:lnSpc>
                <a:spcPct val="120000"/>
              </a:lnSpc>
              <a:spcBef>
                <a:spcPts val="625"/>
              </a:spcBef>
              <a:buSzPct val="120000"/>
              <a:buFont typeface="Arial" panose="020B0604020202020204" pitchFamily="34" charset="0"/>
              <a:buChar char="•"/>
            </a:pPr>
            <a:r>
              <a:rPr lang="en-US" sz="1400" dirty="0"/>
              <a:t>PTGS2 is the most upregulated gene in </a:t>
            </a:r>
            <a:r>
              <a:rPr lang="en-US" sz="1400" b="0" i="0" dirty="0">
                <a:effectLst/>
                <a:latin typeface="AdvPSA183"/>
              </a:rPr>
              <a:t>BJeLR</a:t>
            </a:r>
            <a:r>
              <a:rPr lang="en-US" sz="1400" b="0" i="0" dirty="0">
                <a:solidFill>
                  <a:srgbClr val="000000"/>
                </a:solidFill>
                <a:effectLst/>
                <a:latin typeface="AdvPSA183"/>
              </a:rPr>
              <a:t> </a:t>
            </a:r>
            <a:r>
              <a:rPr lang="en-US" sz="1400" dirty="0"/>
              <a:t>cells treated with </a:t>
            </a:r>
            <a:r>
              <a:rPr lang="en-US" sz="1400" dirty="0" err="1"/>
              <a:t>Erastin</a:t>
            </a:r>
            <a:r>
              <a:rPr lang="en-US" sz="1400" dirty="0"/>
              <a:t> or RSL3</a:t>
            </a:r>
          </a:p>
          <a:p>
            <a:pPr marL="179388" indent="-179388">
              <a:lnSpc>
                <a:spcPct val="120000"/>
              </a:lnSpc>
              <a:spcBef>
                <a:spcPts val="625"/>
              </a:spcBef>
              <a:buSzPct val="120000"/>
              <a:buFont typeface="Arial" panose="020B0604020202020204" pitchFamily="34" charset="0"/>
              <a:buChar char="•"/>
            </a:pPr>
            <a:r>
              <a:rPr lang="en-US" sz="1400" dirty="0"/>
              <a:t>Indomethacin is used to study PTGS2's role in ferroptosis</a:t>
            </a:r>
          </a:p>
          <a:p>
            <a:pPr marL="179388" indent="-179388">
              <a:lnSpc>
                <a:spcPct val="120000"/>
              </a:lnSpc>
              <a:spcBef>
                <a:spcPts val="625"/>
              </a:spcBef>
              <a:buSzPct val="120000"/>
              <a:buFont typeface="Arial" panose="020B0604020202020204" pitchFamily="34" charset="0"/>
              <a:buChar char="•"/>
            </a:pPr>
            <a:r>
              <a:rPr lang="en-US" sz="1400" dirty="0" err="1"/>
              <a:t>Erastin</a:t>
            </a:r>
            <a:r>
              <a:rPr lang="en-US" sz="1400" dirty="0"/>
              <a:t> or RSL3-induced ferroptosis isn't affected by indomethacin</a:t>
            </a:r>
          </a:p>
          <a:p>
            <a:pPr marL="179388" indent="-179388">
              <a:lnSpc>
                <a:spcPct val="120000"/>
              </a:lnSpc>
              <a:spcBef>
                <a:spcPts val="625"/>
              </a:spcBef>
              <a:buSzPct val="120000"/>
              <a:buFont typeface="Arial" panose="020B0604020202020204" pitchFamily="34" charset="0"/>
              <a:buChar char="•"/>
            </a:pPr>
            <a:r>
              <a:rPr lang="en-US" sz="1400" dirty="0"/>
              <a:t>PTGS2 upregulation as a downstream marker of ferroptosis</a:t>
            </a:r>
          </a:p>
          <a:p>
            <a:pPr marL="179388" indent="-179388">
              <a:lnSpc>
                <a:spcPct val="120000"/>
              </a:lnSpc>
              <a:spcBef>
                <a:spcPts val="625"/>
              </a:spcBef>
              <a:buSzPct val="120000"/>
              <a:buFont typeface="Arial" panose="020B0604020202020204" pitchFamily="34" charset="0"/>
              <a:buChar char="•"/>
            </a:pPr>
            <a:r>
              <a:rPr lang="en-US" sz="1400" b="0" i="1" dirty="0">
                <a:effectLst/>
                <a:latin typeface="Advhelvneue-italic"/>
              </a:rPr>
              <a:t>PTGS2 </a:t>
            </a:r>
            <a:r>
              <a:rPr lang="en-US" sz="1400" b="0" i="0" dirty="0">
                <a:effectLst/>
                <a:latin typeface="AdvPSA183"/>
              </a:rPr>
              <a:t>upregulation is a suitable marker for the lipid peroxidation</a:t>
            </a:r>
            <a:br>
              <a:rPr lang="en-US" sz="1400" dirty="0"/>
            </a:br>
            <a:br>
              <a:rPr lang="en-US" sz="1400" dirty="0"/>
            </a:br>
            <a:br>
              <a:rPr lang="en-US" sz="2400" dirty="0"/>
            </a:br>
            <a:br>
              <a:rPr lang="en-US" sz="2000" dirty="0"/>
            </a:br>
            <a:endParaRPr lang="en-US" sz="1600" dirty="0"/>
          </a:p>
        </p:txBody>
      </p:sp>
      <p:pic>
        <p:nvPicPr>
          <p:cNvPr id="9" name="Picture 8">
            <a:extLst>
              <a:ext uri="{FF2B5EF4-FFF2-40B4-BE49-F238E27FC236}">
                <a16:creationId xmlns:a16="http://schemas.microsoft.com/office/drawing/2014/main" id="{006E9517-B33D-3339-E8E9-B9B8154ABAE6}"/>
              </a:ext>
            </a:extLst>
          </p:cNvPr>
          <p:cNvPicPr>
            <a:picLocks noChangeAspect="1"/>
          </p:cNvPicPr>
          <p:nvPr/>
        </p:nvPicPr>
        <p:blipFill>
          <a:blip r:embed="rId2"/>
          <a:stretch>
            <a:fillRect/>
          </a:stretch>
        </p:blipFill>
        <p:spPr>
          <a:xfrm>
            <a:off x="2305120" y="3043644"/>
            <a:ext cx="2266881" cy="1863661"/>
          </a:xfrm>
          <a:prstGeom prst="rect">
            <a:avLst/>
          </a:prstGeom>
        </p:spPr>
      </p:pic>
      <p:sp>
        <p:nvSpPr>
          <p:cNvPr id="11" name="TextBox 10">
            <a:extLst>
              <a:ext uri="{FF2B5EF4-FFF2-40B4-BE49-F238E27FC236}">
                <a16:creationId xmlns:a16="http://schemas.microsoft.com/office/drawing/2014/main" id="{4382B2F7-9980-CF92-0E13-98B3905EE5B5}"/>
              </a:ext>
            </a:extLst>
          </p:cNvPr>
          <p:cNvSpPr txBox="1"/>
          <p:nvPr/>
        </p:nvSpPr>
        <p:spPr>
          <a:xfrm>
            <a:off x="1991593" y="4954649"/>
            <a:ext cx="3703941" cy="416011"/>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i="0" dirty="0">
                <a:solidFill>
                  <a:srgbClr val="000000"/>
                </a:solidFill>
                <a:effectLst/>
                <a:latin typeface="AdvPSA183"/>
              </a:rPr>
              <a:t>Figure13</a:t>
            </a:r>
            <a:r>
              <a:rPr lang="de-DE" sz="800" b="1" i="0" dirty="0">
                <a:solidFill>
                  <a:srgbClr val="000000"/>
                </a:solidFill>
                <a:effectLst/>
                <a:latin typeface="AdvPSA183"/>
              </a:rPr>
              <a:t>: </a:t>
            </a:r>
            <a:r>
              <a:rPr lang="en-US" sz="800" b="0" i="0" dirty="0">
                <a:solidFill>
                  <a:srgbClr val="000000"/>
                </a:solidFill>
                <a:effectLst/>
                <a:latin typeface="AdvPSA183"/>
              </a:rPr>
              <a:t>Upregulation of </a:t>
            </a:r>
            <a:r>
              <a:rPr lang="en-US" sz="800" b="0" i="1" dirty="0">
                <a:solidFill>
                  <a:srgbClr val="000000"/>
                </a:solidFill>
                <a:effectLst/>
                <a:latin typeface="Advhelvneue-italic"/>
              </a:rPr>
              <a:t>PTGS2 </a:t>
            </a:r>
            <a:r>
              <a:rPr lang="en-US" sz="800" b="0" i="0" dirty="0">
                <a:solidFill>
                  <a:srgbClr val="000000"/>
                </a:solidFill>
                <a:effectLst/>
                <a:latin typeface="AdvPSA183"/>
              </a:rPr>
              <a:t>expression upon </a:t>
            </a:r>
            <a:r>
              <a:rPr lang="en-US" sz="800" dirty="0" err="1">
                <a:solidFill>
                  <a:srgbClr val="000000"/>
                </a:solidFill>
                <a:latin typeface="AdvPSA183"/>
              </a:rPr>
              <a:t>E</a:t>
            </a:r>
            <a:r>
              <a:rPr lang="en-US" sz="800" b="0" i="0" dirty="0" err="1">
                <a:solidFill>
                  <a:srgbClr val="000000"/>
                </a:solidFill>
                <a:effectLst/>
                <a:latin typeface="AdvPSA183"/>
              </a:rPr>
              <a:t>rastin</a:t>
            </a:r>
            <a:r>
              <a:rPr lang="en-US" sz="800" b="0" i="0" dirty="0">
                <a:solidFill>
                  <a:srgbClr val="000000"/>
                </a:solidFill>
                <a:effectLst/>
                <a:latin typeface="AdvPSA183"/>
              </a:rPr>
              <a:t> and RSL3 treatments</a:t>
            </a:r>
            <a:r>
              <a:rPr lang="en-US" sz="800" dirty="0"/>
              <a:t> </a:t>
            </a:r>
            <a:br>
              <a:rPr lang="en-US" sz="2000" dirty="0"/>
            </a:br>
            <a:endParaRPr lang="en-US" sz="1600" dirty="0"/>
          </a:p>
        </p:txBody>
      </p:sp>
    </p:spTree>
    <p:extLst>
      <p:ext uri="{BB962C8B-B14F-4D97-AF65-F5344CB8AC3E}">
        <p14:creationId xmlns:p14="http://schemas.microsoft.com/office/powerpoint/2010/main" val="3819373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00B7E-4A93-F877-5E1C-FE49086FABF2}"/>
              </a:ext>
            </a:extLst>
          </p:cNvPr>
          <p:cNvSpPr>
            <a:spLocks noGrp="1"/>
          </p:cNvSpPr>
          <p:nvPr>
            <p:ph type="title"/>
          </p:nvPr>
        </p:nvSpPr>
        <p:spPr>
          <a:xfrm>
            <a:off x="401855" y="505987"/>
            <a:ext cx="7485110" cy="278290"/>
          </a:xfrm>
        </p:spPr>
        <p:txBody>
          <a:bodyPr/>
          <a:lstStyle/>
          <a:p>
            <a:r>
              <a:rPr lang="en-US" sz="1800" i="0" dirty="0">
                <a:solidFill>
                  <a:schemeClr val="tx2"/>
                </a:solidFill>
                <a:effectLst/>
                <a:latin typeface="AdvPSHN-H"/>
              </a:rPr>
              <a:t>Ferroptosis Inducers Inhibit Tumor Growth in a</a:t>
            </a:r>
            <a:r>
              <a:rPr lang="en-US" dirty="0">
                <a:solidFill>
                  <a:schemeClr val="tx2"/>
                </a:solidFill>
                <a:latin typeface="AdvPSHN-H"/>
              </a:rPr>
              <a:t> </a:t>
            </a:r>
            <a:r>
              <a:rPr lang="en-US" sz="1800" i="0" dirty="0">
                <a:solidFill>
                  <a:schemeClr val="tx2"/>
                </a:solidFill>
                <a:effectLst/>
                <a:latin typeface="AdvPSHN-H"/>
              </a:rPr>
              <a:t>Xenograft Mouse Model</a:t>
            </a:r>
            <a:r>
              <a:rPr lang="en-US" dirty="0">
                <a:solidFill>
                  <a:schemeClr val="tx2"/>
                </a:solidFill>
              </a:rPr>
              <a:t> </a:t>
            </a:r>
            <a:br>
              <a:rPr lang="en-US" dirty="0">
                <a:solidFill>
                  <a:schemeClr val="tx2"/>
                </a:solidFill>
              </a:rPr>
            </a:br>
            <a:endParaRPr lang="en-US" dirty="0">
              <a:solidFill>
                <a:schemeClr val="tx2"/>
              </a:solidFill>
            </a:endParaRPr>
          </a:p>
        </p:txBody>
      </p:sp>
      <p:sp>
        <p:nvSpPr>
          <p:cNvPr id="4" name="Date Placeholder 3">
            <a:extLst>
              <a:ext uri="{FF2B5EF4-FFF2-40B4-BE49-F238E27FC236}">
                <a16:creationId xmlns:a16="http://schemas.microsoft.com/office/drawing/2014/main" id="{424DFE76-F4F2-C853-C648-756671D45D60}"/>
              </a:ext>
            </a:extLst>
          </p:cNvPr>
          <p:cNvSpPr>
            <a:spLocks noGrp="1"/>
          </p:cNvSpPr>
          <p:nvPr>
            <p:ph type="dt" sz="half" idx="14"/>
          </p:nvPr>
        </p:nvSpPr>
        <p:spPr/>
        <p:txBody>
          <a:bodyPr/>
          <a:lstStyle/>
          <a:p>
            <a:r>
              <a:rPr lang="en-US"/>
              <a:t>June 27</a:t>
            </a:r>
            <a:endParaRPr lang="de-DE" dirty="0"/>
          </a:p>
        </p:txBody>
      </p:sp>
      <p:sp>
        <p:nvSpPr>
          <p:cNvPr id="5" name="Footer Placeholder 4">
            <a:extLst>
              <a:ext uri="{FF2B5EF4-FFF2-40B4-BE49-F238E27FC236}">
                <a16:creationId xmlns:a16="http://schemas.microsoft.com/office/drawing/2014/main" id="{8254391B-F297-63B8-03D6-56800F55723B}"/>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1ECC3378-32D3-E1DB-1540-411AEF2E9026}"/>
              </a:ext>
            </a:extLst>
          </p:cNvPr>
          <p:cNvSpPr>
            <a:spLocks noGrp="1"/>
          </p:cNvSpPr>
          <p:nvPr>
            <p:ph type="sldNum" sz="quarter" idx="16"/>
          </p:nvPr>
        </p:nvSpPr>
        <p:spPr/>
        <p:txBody>
          <a:bodyPr/>
          <a:lstStyle/>
          <a:p>
            <a:fld id="{9E82CC3C-1DC0-4FDA-9590-6CC506AB67F8}" type="slidenum">
              <a:rPr lang="en-US" smtClean="0"/>
              <a:pPr/>
              <a:t>19</a:t>
            </a:fld>
            <a:endParaRPr lang="en-US" dirty="0"/>
          </a:p>
        </p:txBody>
      </p:sp>
      <p:sp>
        <p:nvSpPr>
          <p:cNvPr id="7" name="TextBox 6">
            <a:extLst>
              <a:ext uri="{FF2B5EF4-FFF2-40B4-BE49-F238E27FC236}">
                <a16:creationId xmlns:a16="http://schemas.microsoft.com/office/drawing/2014/main" id="{81212F22-DECE-F340-09F5-8DB5FDA38233}"/>
              </a:ext>
            </a:extLst>
          </p:cNvPr>
          <p:cNvSpPr txBox="1"/>
          <p:nvPr/>
        </p:nvSpPr>
        <p:spPr>
          <a:xfrm>
            <a:off x="592965" y="919659"/>
            <a:ext cx="6501198" cy="3570721"/>
          </a:xfrm>
          <a:prstGeom prst="rect">
            <a:avLst/>
          </a:prstGeom>
          <a:noFill/>
        </p:spPr>
        <p:txBody>
          <a:bodyPr wrap="square" lIns="0" tIns="0" rIns="0" bIns="0" rtlCol="0">
            <a:spAutoFit/>
          </a:bodyPr>
          <a:lstStyle/>
          <a:p>
            <a:pPr>
              <a:lnSpc>
                <a:spcPct val="120000"/>
              </a:lnSpc>
              <a:spcBef>
                <a:spcPts val="625"/>
              </a:spcBef>
              <a:buClr>
                <a:schemeClr val="accent1"/>
              </a:buClr>
            </a:pPr>
            <a:endParaRPr lang="en-US" sz="1600" dirty="0"/>
          </a:p>
          <a:p>
            <a:pPr marL="179388" indent="-179388">
              <a:lnSpc>
                <a:spcPct val="120000"/>
              </a:lnSpc>
              <a:spcBef>
                <a:spcPts val="625"/>
              </a:spcBef>
              <a:buSzPct val="120000"/>
              <a:buFont typeface="Arial" panose="020B0604020202020204" pitchFamily="34" charset="0"/>
              <a:buChar char="•"/>
            </a:pPr>
            <a:r>
              <a:rPr lang="en-US" sz="1400" dirty="0">
                <a:solidFill>
                  <a:srgbClr val="000000"/>
                </a:solidFill>
                <a:latin typeface="AdvPSA183"/>
              </a:rPr>
              <a:t>P</a:t>
            </a:r>
            <a:r>
              <a:rPr lang="en-US" sz="1400" b="0" i="0" dirty="0">
                <a:solidFill>
                  <a:srgbClr val="000000"/>
                </a:solidFill>
                <a:effectLst/>
                <a:latin typeface="AdvPSA183"/>
              </a:rPr>
              <a:t>iperazine </a:t>
            </a:r>
            <a:r>
              <a:rPr lang="en-US" sz="1400" dirty="0" err="1">
                <a:solidFill>
                  <a:srgbClr val="000000"/>
                </a:solidFill>
                <a:latin typeface="AdvPSA183"/>
              </a:rPr>
              <a:t>E</a:t>
            </a:r>
            <a:r>
              <a:rPr lang="en-US" sz="1400" b="0" i="0" dirty="0" err="1">
                <a:solidFill>
                  <a:srgbClr val="000000"/>
                </a:solidFill>
                <a:effectLst/>
                <a:latin typeface="AdvPSA183"/>
              </a:rPr>
              <a:t>rastin</a:t>
            </a:r>
            <a:r>
              <a:rPr lang="en-US" sz="1400" b="0" i="0" dirty="0">
                <a:solidFill>
                  <a:srgbClr val="000000"/>
                </a:solidFill>
                <a:effectLst/>
                <a:latin typeface="AdvPSA183"/>
              </a:rPr>
              <a:t> (PE) is a more water-soluble and more metabolically stable compound</a:t>
            </a:r>
          </a:p>
          <a:p>
            <a:pPr marL="179388" indent="-179388">
              <a:lnSpc>
                <a:spcPct val="120000"/>
              </a:lnSpc>
              <a:spcBef>
                <a:spcPts val="625"/>
              </a:spcBef>
              <a:buSzPct val="120000"/>
              <a:buFont typeface="Arial" panose="020B0604020202020204" pitchFamily="34" charset="0"/>
              <a:buChar char="•"/>
            </a:pPr>
            <a:r>
              <a:rPr lang="en-US" sz="1400" b="0" i="0" dirty="0">
                <a:solidFill>
                  <a:srgbClr val="000000"/>
                </a:solidFill>
                <a:effectLst/>
                <a:latin typeface="AdvPSA183"/>
              </a:rPr>
              <a:t>PE upregulated </a:t>
            </a:r>
            <a:r>
              <a:rPr lang="en-US" sz="1400" b="0" i="1" dirty="0">
                <a:solidFill>
                  <a:srgbClr val="000000"/>
                </a:solidFill>
                <a:effectLst/>
                <a:latin typeface="Advhelvneue-italic"/>
              </a:rPr>
              <a:t>PTGS2 </a:t>
            </a:r>
            <a:r>
              <a:rPr lang="en-US" sz="1400" b="0" i="0" dirty="0">
                <a:solidFill>
                  <a:srgbClr val="000000"/>
                </a:solidFill>
                <a:effectLst/>
                <a:latin typeface="AdvPSA183"/>
              </a:rPr>
              <a:t>in </a:t>
            </a:r>
            <a:r>
              <a:rPr lang="en-US" sz="1400" b="0" i="0" dirty="0" err="1">
                <a:solidFill>
                  <a:srgbClr val="000000"/>
                </a:solidFill>
                <a:effectLst/>
                <a:latin typeface="AdvPSA183"/>
              </a:rPr>
              <a:t>BJeLR</a:t>
            </a:r>
            <a:r>
              <a:rPr lang="en-US" sz="1400" b="0" i="0" dirty="0">
                <a:solidFill>
                  <a:srgbClr val="000000"/>
                </a:solidFill>
                <a:effectLst/>
                <a:latin typeface="AdvPSA183"/>
              </a:rPr>
              <a:t> cells</a:t>
            </a:r>
          </a:p>
          <a:p>
            <a:pPr marL="179388" indent="-179388">
              <a:lnSpc>
                <a:spcPct val="120000"/>
              </a:lnSpc>
              <a:spcBef>
                <a:spcPts val="625"/>
              </a:spcBef>
              <a:buSzPct val="120000"/>
              <a:buFont typeface="Arial" panose="020B0604020202020204" pitchFamily="34" charset="0"/>
              <a:buChar char="•"/>
            </a:pPr>
            <a:r>
              <a:rPr lang="en-US" sz="1400" b="0" i="0" dirty="0">
                <a:solidFill>
                  <a:srgbClr val="000000"/>
                </a:solidFill>
                <a:effectLst/>
                <a:latin typeface="AdvPSA183"/>
              </a:rPr>
              <a:t>Cotreatment of Vit. E suppressed </a:t>
            </a:r>
            <a:r>
              <a:rPr lang="en-US" sz="1400" b="0" i="1" dirty="0">
                <a:solidFill>
                  <a:srgbClr val="000000"/>
                </a:solidFill>
                <a:effectLst/>
                <a:latin typeface="Advhelvneue-italic"/>
              </a:rPr>
              <a:t>PTGS2 </a:t>
            </a:r>
            <a:r>
              <a:rPr lang="en-US" sz="1400" b="0" i="0" dirty="0">
                <a:solidFill>
                  <a:srgbClr val="000000"/>
                </a:solidFill>
                <a:effectLst/>
                <a:latin typeface="AdvPSA183"/>
              </a:rPr>
              <a:t>induction by PE</a:t>
            </a:r>
          </a:p>
          <a:p>
            <a:pPr marL="179388" indent="-179388">
              <a:lnSpc>
                <a:spcPct val="120000"/>
              </a:lnSpc>
              <a:spcBef>
                <a:spcPts val="625"/>
              </a:spcBef>
              <a:buSzPct val="120000"/>
              <a:buFont typeface="Arial" panose="020B0604020202020204" pitchFamily="34" charset="0"/>
              <a:buChar char="•"/>
            </a:pPr>
            <a:r>
              <a:rPr lang="en-US" sz="1400" b="0" i="1" dirty="0">
                <a:solidFill>
                  <a:srgbClr val="000000"/>
                </a:solidFill>
                <a:effectLst/>
                <a:latin typeface="Advhelvneue-italic"/>
              </a:rPr>
              <a:t>PTGS2 </a:t>
            </a:r>
            <a:r>
              <a:rPr lang="en-US" sz="1400" b="0" i="0" dirty="0">
                <a:solidFill>
                  <a:srgbClr val="000000"/>
                </a:solidFill>
                <a:effectLst/>
                <a:latin typeface="AdvPSA183"/>
              </a:rPr>
              <a:t>upregulation is downstream of the lipid peroxidation</a:t>
            </a:r>
          </a:p>
          <a:p>
            <a:pPr marL="179388" indent="-179388">
              <a:lnSpc>
                <a:spcPct val="120000"/>
              </a:lnSpc>
              <a:spcBef>
                <a:spcPts val="625"/>
              </a:spcBef>
              <a:buSzPct val="120000"/>
              <a:buFont typeface="Arial" panose="020B0604020202020204" pitchFamily="34" charset="0"/>
              <a:buChar char="•"/>
            </a:pPr>
            <a:br>
              <a:rPr lang="en-US" sz="1400" dirty="0"/>
            </a:br>
            <a:br>
              <a:rPr lang="en-US" sz="1400" dirty="0"/>
            </a:br>
            <a:br>
              <a:rPr lang="en-US" sz="2400" dirty="0"/>
            </a:br>
            <a:br>
              <a:rPr lang="en-US" sz="2000" dirty="0"/>
            </a:br>
            <a:endParaRPr lang="en-US" sz="1600" dirty="0"/>
          </a:p>
        </p:txBody>
      </p:sp>
      <p:sp>
        <p:nvSpPr>
          <p:cNvPr id="10" name="TextBox 9">
            <a:extLst>
              <a:ext uri="{FF2B5EF4-FFF2-40B4-BE49-F238E27FC236}">
                <a16:creationId xmlns:a16="http://schemas.microsoft.com/office/drawing/2014/main" id="{5A997ADA-140A-981F-3047-91F51C02D19E}"/>
              </a:ext>
            </a:extLst>
          </p:cNvPr>
          <p:cNvSpPr txBox="1"/>
          <p:nvPr/>
        </p:nvSpPr>
        <p:spPr>
          <a:xfrm>
            <a:off x="2831163" y="5002800"/>
            <a:ext cx="3703941" cy="137089"/>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i="1" dirty="0">
                <a:solidFill>
                  <a:srgbClr val="000000"/>
                </a:solidFill>
                <a:effectLst/>
                <a:latin typeface="Advhelvneue-italic"/>
              </a:rPr>
              <a:t>Figure14: </a:t>
            </a:r>
            <a:r>
              <a:rPr lang="en-US" sz="800" b="0" i="1" dirty="0">
                <a:solidFill>
                  <a:srgbClr val="000000"/>
                </a:solidFill>
                <a:effectLst/>
                <a:latin typeface="Advhelvneue-italic"/>
              </a:rPr>
              <a:t>PTGS2 </a:t>
            </a:r>
            <a:r>
              <a:rPr lang="en-US" sz="800" b="0" i="0" dirty="0">
                <a:solidFill>
                  <a:srgbClr val="000000"/>
                </a:solidFill>
                <a:effectLst/>
                <a:latin typeface="AdvPSA183"/>
              </a:rPr>
              <a:t>expression was induced by PE</a:t>
            </a:r>
            <a:endParaRPr lang="en-US" sz="1600" dirty="0"/>
          </a:p>
        </p:txBody>
      </p:sp>
      <p:pic>
        <p:nvPicPr>
          <p:cNvPr id="3" name="Picture 2">
            <a:extLst>
              <a:ext uri="{FF2B5EF4-FFF2-40B4-BE49-F238E27FC236}">
                <a16:creationId xmlns:a16="http://schemas.microsoft.com/office/drawing/2014/main" id="{AA68A74A-A210-AAA3-A939-0AE5496A25DE}"/>
              </a:ext>
            </a:extLst>
          </p:cNvPr>
          <p:cNvPicPr>
            <a:picLocks noChangeAspect="1"/>
          </p:cNvPicPr>
          <p:nvPr/>
        </p:nvPicPr>
        <p:blipFill>
          <a:blip r:embed="rId2"/>
          <a:stretch>
            <a:fillRect/>
          </a:stretch>
        </p:blipFill>
        <p:spPr>
          <a:xfrm>
            <a:off x="2014605" y="2926044"/>
            <a:ext cx="3657917" cy="2072820"/>
          </a:xfrm>
          <a:prstGeom prst="rect">
            <a:avLst/>
          </a:prstGeom>
        </p:spPr>
      </p:pic>
    </p:spTree>
    <p:extLst>
      <p:ext uri="{BB962C8B-B14F-4D97-AF65-F5344CB8AC3E}">
        <p14:creationId xmlns:p14="http://schemas.microsoft.com/office/powerpoint/2010/main" val="103143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8CAD0-A85C-E08C-9905-F9BD32A3F375}"/>
              </a:ext>
            </a:extLst>
          </p:cNvPr>
          <p:cNvSpPr>
            <a:spLocks noGrp="1"/>
          </p:cNvSpPr>
          <p:nvPr>
            <p:ph type="title"/>
          </p:nvPr>
        </p:nvSpPr>
        <p:spPr>
          <a:xfrm>
            <a:off x="506798" y="561380"/>
            <a:ext cx="6839479" cy="278290"/>
          </a:xfrm>
        </p:spPr>
        <p:txBody>
          <a:bodyPr/>
          <a:lstStyle/>
          <a:p>
            <a:r>
              <a:rPr lang="en-US" dirty="0"/>
              <a:t>Introduction to Ferroptosis</a:t>
            </a:r>
          </a:p>
        </p:txBody>
      </p:sp>
      <p:sp>
        <p:nvSpPr>
          <p:cNvPr id="3" name="Text Placeholder 2">
            <a:extLst>
              <a:ext uri="{FF2B5EF4-FFF2-40B4-BE49-F238E27FC236}">
                <a16:creationId xmlns:a16="http://schemas.microsoft.com/office/drawing/2014/main" id="{CEF60779-9544-1DC4-0EEF-99D804D230CB}"/>
              </a:ext>
            </a:extLst>
          </p:cNvPr>
          <p:cNvSpPr>
            <a:spLocks noGrp="1"/>
          </p:cNvSpPr>
          <p:nvPr>
            <p:ph type="body" sz="quarter" idx="13"/>
          </p:nvPr>
        </p:nvSpPr>
        <p:spPr>
          <a:xfrm>
            <a:off x="658507" y="1376818"/>
            <a:ext cx="6840000" cy="3668147"/>
          </a:xfrm>
        </p:spPr>
        <p:txBody>
          <a:bodyPr/>
          <a:lstStyle/>
          <a:p>
            <a:pPr marL="285750" indent="-285750">
              <a:buClr>
                <a:schemeClr val="tx1"/>
              </a:buClr>
              <a:buSzPct val="120000"/>
              <a:buFont typeface="Arial" panose="020B0604020202020204" pitchFamily="34" charset="0"/>
              <a:buChar char="•"/>
            </a:pPr>
            <a:r>
              <a:rPr lang="en-US" sz="1600" dirty="0"/>
              <a:t>Programmed cell death</a:t>
            </a:r>
          </a:p>
          <a:p>
            <a:pPr marL="285750" indent="-285750">
              <a:buClr>
                <a:schemeClr val="tx1"/>
              </a:buClr>
              <a:buSzPct val="120000"/>
              <a:buFont typeface="Arial" panose="020B0604020202020204" pitchFamily="34" charset="0"/>
              <a:buChar char="•"/>
            </a:pPr>
            <a:r>
              <a:rPr lang="en-US" sz="1600" dirty="0"/>
              <a:t>Iron-dependent</a:t>
            </a:r>
          </a:p>
          <a:p>
            <a:pPr marL="285750" indent="-285750">
              <a:buClr>
                <a:schemeClr val="tx1"/>
              </a:buClr>
              <a:buSzPct val="120000"/>
              <a:buFont typeface="Arial" panose="020B0604020202020204" pitchFamily="34" charset="0"/>
              <a:buChar char="•"/>
            </a:pPr>
            <a:r>
              <a:rPr lang="en-US" sz="1600" dirty="0"/>
              <a:t>Dixon SJ et al., 2012 </a:t>
            </a:r>
            <a:r>
              <a:rPr lang="en-US" sz="1000" dirty="0"/>
              <a:t>"Ferroptosis: an iron-dependent form of nonapoptotic cell death"</a:t>
            </a:r>
          </a:p>
          <a:p>
            <a:pPr marL="285750" indent="-285750">
              <a:buClr>
                <a:schemeClr val="tx1"/>
              </a:buClr>
              <a:buSzPct val="120000"/>
              <a:buFont typeface="Arial" panose="020B0604020202020204" pitchFamily="34" charset="0"/>
              <a:buChar char="•"/>
            </a:pPr>
            <a:r>
              <a:rPr lang="en-US" sz="1600" dirty="0"/>
              <a:t>Reactive Oxygen Species (ROS)</a:t>
            </a:r>
          </a:p>
          <a:p>
            <a:pPr marL="285750" indent="-285750">
              <a:buClr>
                <a:schemeClr val="tx1"/>
              </a:buClr>
              <a:buSzPct val="120000"/>
              <a:buFont typeface="Arial" panose="020B0604020202020204" pitchFamily="34" charset="0"/>
              <a:buChar char="•"/>
            </a:pPr>
            <a:r>
              <a:rPr lang="en-US" sz="1600" dirty="0"/>
              <a:t>Phospholipids with polyunsaturated fatty acids (PUFA-PLs)</a:t>
            </a:r>
          </a:p>
          <a:p>
            <a:pPr marL="285750" indent="-285750">
              <a:buClr>
                <a:schemeClr val="tx1"/>
              </a:buClr>
              <a:buSzPct val="120000"/>
              <a:buFont typeface="Arial" panose="020B0604020202020204" pitchFamily="34" charset="0"/>
              <a:buChar char="•"/>
            </a:pPr>
            <a:r>
              <a:rPr lang="en-US" sz="1600" dirty="0"/>
              <a:t>Accumulation of lipid peroxides</a:t>
            </a:r>
          </a:p>
          <a:p>
            <a:pPr marL="285750" indent="-285750">
              <a:buClr>
                <a:schemeClr val="tx1"/>
              </a:buClr>
              <a:buSzPct val="120000"/>
              <a:buFont typeface="Arial" panose="020B0604020202020204" pitchFamily="34" charset="0"/>
              <a:buChar char="•"/>
            </a:pPr>
            <a:r>
              <a:rPr lang="en-US" sz="1600" dirty="0"/>
              <a:t>Different from apoptosis, necrosis, and autophagy</a:t>
            </a:r>
          </a:p>
          <a:p>
            <a:r>
              <a:rPr lang="en-US" sz="1600" dirty="0"/>
              <a:t> </a:t>
            </a:r>
            <a:br>
              <a:rPr lang="en-US" sz="1600" dirty="0"/>
            </a:br>
            <a:endParaRPr lang="en-US" sz="1600" dirty="0"/>
          </a:p>
        </p:txBody>
      </p:sp>
      <p:sp>
        <p:nvSpPr>
          <p:cNvPr id="4" name="Date Placeholder 3">
            <a:extLst>
              <a:ext uri="{FF2B5EF4-FFF2-40B4-BE49-F238E27FC236}">
                <a16:creationId xmlns:a16="http://schemas.microsoft.com/office/drawing/2014/main" id="{9BA1E522-AC32-CAAF-FE1E-77365A50132F}"/>
              </a:ext>
            </a:extLst>
          </p:cNvPr>
          <p:cNvSpPr>
            <a:spLocks noGrp="1"/>
          </p:cNvSpPr>
          <p:nvPr>
            <p:ph type="dt" sz="half" idx="14"/>
          </p:nvPr>
        </p:nvSpPr>
        <p:spPr/>
        <p:txBody>
          <a:bodyPr/>
          <a:lstStyle/>
          <a:p>
            <a:r>
              <a:rPr lang="en-US"/>
              <a:t>June 27</a:t>
            </a:r>
            <a:endParaRPr lang="de-DE" dirty="0"/>
          </a:p>
        </p:txBody>
      </p:sp>
      <p:sp>
        <p:nvSpPr>
          <p:cNvPr id="5" name="Footer Placeholder 4">
            <a:extLst>
              <a:ext uri="{FF2B5EF4-FFF2-40B4-BE49-F238E27FC236}">
                <a16:creationId xmlns:a16="http://schemas.microsoft.com/office/drawing/2014/main" id="{EA78873D-9C8B-3B56-4C5C-16278DFE91D1}"/>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D4EE995B-45AE-23FF-93E2-66286F3167C1}"/>
              </a:ext>
            </a:extLst>
          </p:cNvPr>
          <p:cNvSpPr>
            <a:spLocks noGrp="1"/>
          </p:cNvSpPr>
          <p:nvPr>
            <p:ph type="sldNum" sz="quarter" idx="16"/>
          </p:nvPr>
        </p:nvSpPr>
        <p:spPr/>
        <p:txBody>
          <a:bodyPr/>
          <a:lstStyle/>
          <a:p>
            <a:fld id="{9E82CC3C-1DC0-4FDA-9590-6CC506AB67F8}" type="slidenum">
              <a:rPr lang="en-US" smtClean="0"/>
              <a:pPr/>
              <a:t>2</a:t>
            </a:fld>
            <a:endParaRPr lang="en-US" dirty="0"/>
          </a:p>
        </p:txBody>
      </p:sp>
    </p:spTree>
    <p:extLst>
      <p:ext uri="{BB962C8B-B14F-4D97-AF65-F5344CB8AC3E}">
        <p14:creationId xmlns:p14="http://schemas.microsoft.com/office/powerpoint/2010/main" val="224044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797E7271-C4BB-4984-B33A-06F0116A79DA}"/>
              </a:ext>
            </a:extLst>
          </p:cNvPr>
          <p:cNvSpPr>
            <a:spLocks noGrp="1"/>
          </p:cNvSpPr>
          <p:nvPr>
            <p:ph type="dt" sz="half" idx="10"/>
          </p:nvPr>
        </p:nvSpPr>
        <p:spPr/>
        <p:txBody>
          <a:bodyPr/>
          <a:lstStyle/>
          <a:p>
            <a:r>
              <a:rPr lang="en-US"/>
              <a:t>June 27</a:t>
            </a:r>
            <a:endParaRPr lang="de-DE" dirty="0"/>
          </a:p>
        </p:txBody>
      </p:sp>
      <p:sp>
        <p:nvSpPr>
          <p:cNvPr id="6" name="Fußzeilenplatzhalter 5">
            <a:extLst>
              <a:ext uri="{FF2B5EF4-FFF2-40B4-BE49-F238E27FC236}">
                <a16:creationId xmlns:a16="http://schemas.microsoft.com/office/drawing/2014/main" id="{C69D40C1-AE25-42F6-A31E-7D076BAD2573}"/>
              </a:ext>
            </a:extLst>
          </p:cNvPr>
          <p:cNvSpPr>
            <a:spLocks noGrp="1"/>
          </p:cNvSpPr>
          <p:nvPr>
            <p:ph type="ftr" sz="quarter" idx="11"/>
          </p:nvPr>
        </p:nvSpPr>
        <p:spPr/>
        <p:txBody>
          <a:bodyPr/>
          <a:lstStyle/>
          <a:p>
            <a:r>
              <a:rPr lang="de-DE"/>
              <a:t>University of Stuttgart</a:t>
            </a:r>
            <a:endParaRPr lang="de-DE" dirty="0"/>
          </a:p>
        </p:txBody>
      </p:sp>
      <p:sp>
        <p:nvSpPr>
          <p:cNvPr id="7" name="Foliennummernplatzhalter 6">
            <a:extLst>
              <a:ext uri="{FF2B5EF4-FFF2-40B4-BE49-F238E27FC236}">
                <a16:creationId xmlns:a16="http://schemas.microsoft.com/office/drawing/2014/main" id="{D27CF416-9300-415A-9D06-6CE9A460FDD6}"/>
              </a:ext>
            </a:extLst>
          </p:cNvPr>
          <p:cNvSpPr>
            <a:spLocks noGrp="1"/>
          </p:cNvSpPr>
          <p:nvPr>
            <p:ph type="sldNum" sz="quarter" idx="12"/>
          </p:nvPr>
        </p:nvSpPr>
        <p:spPr/>
        <p:txBody>
          <a:bodyPr/>
          <a:lstStyle/>
          <a:p>
            <a:fld id="{9E82CC3C-1DC0-4FDA-9590-6CC506AB67F8}" type="slidenum">
              <a:rPr lang="de-DE" smtClean="0"/>
              <a:t>20</a:t>
            </a:fld>
            <a:endParaRPr lang="de-DE" dirty="0"/>
          </a:p>
        </p:txBody>
      </p:sp>
      <p:sp>
        <p:nvSpPr>
          <p:cNvPr id="8" name="Title 7">
            <a:extLst>
              <a:ext uri="{FF2B5EF4-FFF2-40B4-BE49-F238E27FC236}">
                <a16:creationId xmlns:a16="http://schemas.microsoft.com/office/drawing/2014/main" id="{A639315D-6C31-23BB-4E81-ED068BD6E37B}"/>
              </a:ext>
            </a:extLst>
          </p:cNvPr>
          <p:cNvSpPr>
            <a:spLocks noGrp="1"/>
          </p:cNvSpPr>
          <p:nvPr>
            <p:ph type="title"/>
          </p:nvPr>
        </p:nvSpPr>
        <p:spPr/>
        <p:txBody>
          <a:bodyPr/>
          <a:lstStyle/>
          <a:p>
            <a:br>
              <a:rPr lang="en-US" dirty="0"/>
            </a:br>
            <a:endParaRPr lang="en-US" dirty="0"/>
          </a:p>
        </p:txBody>
      </p:sp>
      <p:sp>
        <p:nvSpPr>
          <p:cNvPr id="2" name="TextBox 1">
            <a:extLst>
              <a:ext uri="{FF2B5EF4-FFF2-40B4-BE49-F238E27FC236}">
                <a16:creationId xmlns:a16="http://schemas.microsoft.com/office/drawing/2014/main" id="{D360CA89-6C47-8EEF-B982-3ABE6858C43D}"/>
              </a:ext>
            </a:extLst>
          </p:cNvPr>
          <p:cNvSpPr txBox="1"/>
          <p:nvPr/>
        </p:nvSpPr>
        <p:spPr>
          <a:xfrm>
            <a:off x="689307" y="768695"/>
            <a:ext cx="3120692" cy="3299365"/>
          </a:xfrm>
          <a:prstGeom prst="rect">
            <a:avLst/>
          </a:prstGeom>
          <a:noFill/>
        </p:spPr>
        <p:txBody>
          <a:bodyPr wrap="square" lIns="0" tIns="0" rIns="0" bIns="0" rtlCol="0">
            <a:spAutoFit/>
          </a:bodyPr>
          <a:lstStyle/>
          <a:p>
            <a:pPr>
              <a:lnSpc>
                <a:spcPct val="120000"/>
              </a:lnSpc>
              <a:spcBef>
                <a:spcPts val="625"/>
              </a:spcBef>
              <a:buClr>
                <a:schemeClr val="accent1"/>
              </a:buClr>
            </a:pPr>
            <a:r>
              <a:rPr lang="en-US" sz="1200" dirty="0"/>
              <a:t>.</a:t>
            </a:r>
          </a:p>
          <a:p>
            <a:pPr marL="171450" indent="-171450">
              <a:buFont typeface="Arial" panose="020B0604020202020204" pitchFamily="34" charset="0"/>
              <a:buChar char="•"/>
            </a:pPr>
            <a:r>
              <a:rPr lang="en-US" sz="1600" b="0" i="0" dirty="0">
                <a:solidFill>
                  <a:srgbClr val="000000"/>
                </a:solidFill>
                <a:effectLst/>
                <a:latin typeface="AdvPSA183"/>
              </a:rPr>
              <a:t>GPX4 is the top candidate protein target for RSL3</a:t>
            </a:r>
            <a:endParaRPr lang="en-US" sz="1600" dirty="0">
              <a:solidFill>
                <a:srgbClr val="000000"/>
              </a:solidFill>
              <a:latin typeface="AdvPSA183"/>
            </a:endParaRPr>
          </a:p>
          <a:p>
            <a:endParaRPr lang="en-US" sz="1600" dirty="0"/>
          </a:p>
          <a:p>
            <a:pPr marL="171450" indent="-171450">
              <a:buFont typeface="Arial" panose="020B0604020202020204" pitchFamily="34" charset="0"/>
              <a:buChar char="•"/>
            </a:pPr>
            <a:r>
              <a:rPr lang="en-US" sz="1600" b="0" i="0" dirty="0">
                <a:solidFill>
                  <a:srgbClr val="000000"/>
                </a:solidFill>
                <a:effectLst/>
                <a:latin typeface="AdvPSA183"/>
              </a:rPr>
              <a:t> GSH remained unaffected by a lethal RSL3</a:t>
            </a:r>
          </a:p>
          <a:p>
            <a:endParaRPr lang="en-US" sz="1600" b="0" i="0" dirty="0">
              <a:solidFill>
                <a:srgbClr val="000000"/>
              </a:solidFill>
              <a:effectLst/>
              <a:latin typeface="AdvPSA183"/>
            </a:endParaRPr>
          </a:p>
          <a:p>
            <a:pPr marL="171450" indent="-171450">
              <a:buFont typeface="Arial" panose="020B0604020202020204" pitchFamily="34" charset="0"/>
              <a:buChar char="•"/>
            </a:pPr>
            <a:r>
              <a:rPr lang="en-US" sz="1600" dirty="0">
                <a:solidFill>
                  <a:srgbClr val="000000"/>
                </a:solidFill>
                <a:latin typeface="AdvPSA183"/>
              </a:rPr>
              <a:t>Increasing</a:t>
            </a:r>
            <a:r>
              <a:rPr lang="en-US" sz="1600" b="0" i="0" dirty="0">
                <a:solidFill>
                  <a:srgbClr val="000000"/>
                </a:solidFill>
                <a:effectLst/>
                <a:latin typeface="AdvPSA183"/>
              </a:rPr>
              <a:t> RSL3 </a:t>
            </a:r>
            <a:r>
              <a:rPr lang="en-US" sz="1600" dirty="0">
                <a:solidFill>
                  <a:srgbClr val="000000"/>
                </a:solidFill>
                <a:latin typeface="AdvPSA183"/>
              </a:rPr>
              <a:t>level leads to increasing in lipid ROS level </a:t>
            </a:r>
            <a:endParaRPr lang="en-US" sz="1600" b="0" i="0" dirty="0">
              <a:solidFill>
                <a:srgbClr val="000000"/>
              </a:solidFill>
              <a:effectLst/>
              <a:latin typeface="AdvPSA183"/>
            </a:endParaRPr>
          </a:p>
          <a:p>
            <a:br>
              <a:rPr lang="en-US" sz="1200" dirty="0"/>
            </a:br>
            <a:r>
              <a:rPr lang="en-US" sz="1200" dirty="0"/>
              <a:t> </a:t>
            </a:r>
            <a:br>
              <a:rPr lang="en-US" sz="1200" dirty="0"/>
            </a:br>
            <a:endParaRPr lang="en-US" sz="1200" dirty="0"/>
          </a:p>
          <a:p>
            <a:endParaRPr lang="en-US" sz="1200" dirty="0"/>
          </a:p>
          <a:p>
            <a:br>
              <a:rPr lang="en-US" sz="1200" dirty="0"/>
            </a:br>
            <a:endParaRPr lang="en-US" sz="1200" dirty="0"/>
          </a:p>
        </p:txBody>
      </p:sp>
      <p:sp>
        <p:nvSpPr>
          <p:cNvPr id="9" name="TextBox 8">
            <a:extLst>
              <a:ext uri="{FF2B5EF4-FFF2-40B4-BE49-F238E27FC236}">
                <a16:creationId xmlns:a16="http://schemas.microsoft.com/office/drawing/2014/main" id="{AEA8B4A6-ACEC-61D9-6F36-E0CA215D927F}"/>
              </a:ext>
            </a:extLst>
          </p:cNvPr>
          <p:cNvSpPr txBox="1"/>
          <p:nvPr/>
        </p:nvSpPr>
        <p:spPr>
          <a:xfrm>
            <a:off x="-2656980" y="5205158"/>
            <a:ext cx="3385751" cy="281872"/>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i="0" dirty="0">
                <a:solidFill>
                  <a:srgbClr val="000000"/>
                </a:solidFill>
                <a:effectLst/>
                <a:latin typeface="AdvPSA183"/>
              </a:rPr>
              <a:t>Figure6: </a:t>
            </a:r>
            <a:r>
              <a:rPr lang="en-US" sz="800" dirty="0">
                <a:solidFill>
                  <a:srgbClr val="000000"/>
                </a:solidFill>
                <a:latin typeface="AdvPSA183"/>
              </a:rPr>
              <a:t>RSL3</a:t>
            </a:r>
            <a:r>
              <a:rPr lang="en-US" sz="800" b="0" i="0" dirty="0">
                <a:solidFill>
                  <a:srgbClr val="000000"/>
                </a:solidFill>
                <a:effectLst/>
                <a:latin typeface="AdvPSA183"/>
              </a:rPr>
              <a:t> does not deplete GSH. </a:t>
            </a:r>
            <a:br>
              <a:rPr lang="en-US" sz="800" dirty="0"/>
            </a:br>
            <a:endParaRPr lang="en-US" sz="800" dirty="0"/>
          </a:p>
        </p:txBody>
      </p:sp>
      <p:sp>
        <p:nvSpPr>
          <p:cNvPr id="3" name="Titel 1">
            <a:extLst>
              <a:ext uri="{FF2B5EF4-FFF2-40B4-BE49-F238E27FC236}">
                <a16:creationId xmlns:a16="http://schemas.microsoft.com/office/drawing/2014/main" id="{6DEAD0F2-FF9B-1497-6011-CAC4024DB811}"/>
              </a:ext>
            </a:extLst>
          </p:cNvPr>
          <p:cNvSpPr txBox="1">
            <a:spLocks/>
          </p:cNvSpPr>
          <p:nvPr/>
        </p:nvSpPr>
        <p:spPr>
          <a:xfrm>
            <a:off x="413369" y="473190"/>
            <a:ext cx="6956277" cy="589829"/>
          </a:xfrm>
          <a:prstGeom prst="rect">
            <a:avLst/>
          </a:prstGeom>
        </p:spPr>
        <p:txBody>
          <a:bodyPr vert="horz" lIns="0" tIns="0" rIns="0" bIns="0" rtlCol="0" anchor="t">
            <a:noAutofit/>
          </a:bodyPr>
          <a:lstStyle>
            <a:lvl1pPr algn="l" defTabSz="571454" rtl="0" eaLnBrk="1" latinLnBrk="0" hangingPunct="1">
              <a:lnSpc>
                <a:spcPct val="90000"/>
              </a:lnSpc>
              <a:spcBef>
                <a:spcPct val="0"/>
              </a:spcBef>
              <a:buNone/>
              <a:defRPr sz="1800" b="1" kern="1200">
                <a:solidFill>
                  <a:schemeClr val="tx1"/>
                </a:solidFill>
                <a:latin typeface="+mj-lt"/>
                <a:ea typeface="+mj-ea"/>
                <a:cs typeface="+mj-cs"/>
              </a:defRPr>
            </a:lvl1pPr>
          </a:lstStyle>
          <a:p>
            <a:r>
              <a:rPr lang="en-US" sz="1800" i="0" dirty="0">
                <a:effectLst/>
                <a:latin typeface="AdvPSHN-H"/>
              </a:rPr>
              <a:t>RSL3 Binds to and Inactivates GPX4</a:t>
            </a:r>
            <a:endParaRPr lang="de-DE" dirty="0"/>
          </a:p>
        </p:txBody>
      </p:sp>
      <p:pic>
        <p:nvPicPr>
          <p:cNvPr id="19" name="Picture 18">
            <a:extLst>
              <a:ext uri="{FF2B5EF4-FFF2-40B4-BE49-F238E27FC236}">
                <a16:creationId xmlns:a16="http://schemas.microsoft.com/office/drawing/2014/main" id="{0F5C6714-5EB2-C186-D1E3-ED3950B6E810}"/>
              </a:ext>
            </a:extLst>
          </p:cNvPr>
          <p:cNvPicPr>
            <a:picLocks noChangeAspect="1"/>
          </p:cNvPicPr>
          <p:nvPr/>
        </p:nvPicPr>
        <p:blipFill>
          <a:blip r:embed="rId3"/>
          <a:stretch>
            <a:fillRect/>
          </a:stretch>
        </p:blipFill>
        <p:spPr>
          <a:xfrm>
            <a:off x="3993528" y="545729"/>
            <a:ext cx="3692627" cy="2694782"/>
          </a:xfrm>
          <a:prstGeom prst="rect">
            <a:avLst/>
          </a:prstGeom>
        </p:spPr>
      </p:pic>
      <p:pic>
        <p:nvPicPr>
          <p:cNvPr id="4" name="Picture 3">
            <a:extLst>
              <a:ext uri="{FF2B5EF4-FFF2-40B4-BE49-F238E27FC236}">
                <a16:creationId xmlns:a16="http://schemas.microsoft.com/office/drawing/2014/main" id="{8D27AA4C-AC67-3097-5D7B-F633633F6BBF}"/>
              </a:ext>
            </a:extLst>
          </p:cNvPr>
          <p:cNvPicPr>
            <a:picLocks noChangeAspect="1"/>
          </p:cNvPicPr>
          <p:nvPr/>
        </p:nvPicPr>
        <p:blipFill>
          <a:blip r:embed="rId4"/>
          <a:stretch>
            <a:fillRect/>
          </a:stretch>
        </p:blipFill>
        <p:spPr>
          <a:xfrm>
            <a:off x="4654652" y="3313050"/>
            <a:ext cx="2091109" cy="2298391"/>
          </a:xfrm>
          <a:prstGeom prst="rect">
            <a:avLst/>
          </a:prstGeom>
        </p:spPr>
      </p:pic>
      <p:pic>
        <p:nvPicPr>
          <p:cNvPr id="10" name="Picture 9">
            <a:extLst>
              <a:ext uri="{FF2B5EF4-FFF2-40B4-BE49-F238E27FC236}">
                <a16:creationId xmlns:a16="http://schemas.microsoft.com/office/drawing/2014/main" id="{7E33C3B9-0948-383C-0DF9-5394E7F386FE}"/>
              </a:ext>
            </a:extLst>
          </p:cNvPr>
          <p:cNvPicPr>
            <a:picLocks noChangeAspect="1"/>
          </p:cNvPicPr>
          <p:nvPr/>
        </p:nvPicPr>
        <p:blipFill>
          <a:blip r:embed="rId5"/>
          <a:stretch>
            <a:fillRect/>
          </a:stretch>
        </p:blipFill>
        <p:spPr>
          <a:xfrm>
            <a:off x="1694956" y="3425835"/>
            <a:ext cx="2213040" cy="2072820"/>
          </a:xfrm>
          <a:prstGeom prst="rect">
            <a:avLst/>
          </a:prstGeom>
        </p:spPr>
      </p:pic>
    </p:spTree>
    <p:extLst>
      <p:ext uri="{BB962C8B-B14F-4D97-AF65-F5344CB8AC3E}">
        <p14:creationId xmlns:p14="http://schemas.microsoft.com/office/powerpoint/2010/main" val="3977430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2A2733-0C6D-8BEE-C081-08E122F8578E}"/>
              </a:ext>
            </a:extLst>
          </p:cNvPr>
          <p:cNvSpPr>
            <a:spLocks noGrp="1"/>
          </p:cNvSpPr>
          <p:nvPr>
            <p:ph type="dt" sz="half" idx="10"/>
          </p:nvPr>
        </p:nvSpPr>
        <p:spPr/>
        <p:txBody>
          <a:bodyPr/>
          <a:lstStyle/>
          <a:p>
            <a:r>
              <a:rPr lang="en-US"/>
              <a:t>June 27</a:t>
            </a:r>
            <a:endParaRPr lang="de-DE" dirty="0"/>
          </a:p>
        </p:txBody>
      </p:sp>
      <p:sp>
        <p:nvSpPr>
          <p:cNvPr id="3" name="Footer Placeholder 2">
            <a:extLst>
              <a:ext uri="{FF2B5EF4-FFF2-40B4-BE49-F238E27FC236}">
                <a16:creationId xmlns:a16="http://schemas.microsoft.com/office/drawing/2014/main" id="{DF072A23-1B88-74B9-177E-76B370BD21B9}"/>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8FD82AAF-7AD9-8140-A7FC-F0E2C935D59E}"/>
              </a:ext>
            </a:extLst>
          </p:cNvPr>
          <p:cNvSpPr>
            <a:spLocks noGrp="1"/>
          </p:cNvSpPr>
          <p:nvPr>
            <p:ph type="sldNum" sz="quarter" idx="12"/>
          </p:nvPr>
        </p:nvSpPr>
        <p:spPr/>
        <p:txBody>
          <a:bodyPr/>
          <a:lstStyle/>
          <a:p>
            <a:fld id="{9E82CC3C-1DC0-4FDA-9590-6CC506AB67F8}" type="slidenum">
              <a:rPr lang="en-US" smtClean="0"/>
              <a:pPr/>
              <a:t>21</a:t>
            </a:fld>
            <a:endParaRPr lang="en-US" dirty="0"/>
          </a:p>
        </p:txBody>
      </p:sp>
      <p:sp>
        <p:nvSpPr>
          <p:cNvPr id="8" name="TextBox 7">
            <a:extLst>
              <a:ext uri="{FF2B5EF4-FFF2-40B4-BE49-F238E27FC236}">
                <a16:creationId xmlns:a16="http://schemas.microsoft.com/office/drawing/2014/main" id="{430ECC2B-143B-8838-2A31-D1AF8423B1D9}"/>
              </a:ext>
            </a:extLst>
          </p:cNvPr>
          <p:cNvSpPr txBox="1"/>
          <p:nvPr/>
        </p:nvSpPr>
        <p:spPr>
          <a:xfrm>
            <a:off x="414251" y="1312139"/>
            <a:ext cx="3263982" cy="3506794"/>
          </a:xfrm>
          <a:prstGeom prst="rect">
            <a:avLst/>
          </a:prstGeom>
          <a:noFill/>
        </p:spPr>
        <p:txBody>
          <a:bodyPr wrap="square" lIns="0" tIns="0" rIns="0" bIns="0" rtlCol="0">
            <a:spAutoFit/>
          </a:bodyPr>
          <a:lstStyle/>
          <a:p>
            <a:pPr marL="179388" indent="-179388">
              <a:lnSpc>
                <a:spcPct val="120000"/>
              </a:lnSpc>
              <a:spcBef>
                <a:spcPts val="625"/>
              </a:spcBef>
              <a:buSzPct val="120000"/>
              <a:buFont typeface="Arial" panose="020B0604020202020204" pitchFamily="34" charset="0"/>
              <a:buChar char="•"/>
            </a:pPr>
            <a:r>
              <a:rPr lang="en-US" sz="1400" dirty="0"/>
              <a:t>PUFA Oxidation triggers (Yang et al. 2016)</a:t>
            </a:r>
          </a:p>
          <a:p>
            <a:pPr marL="179388" indent="-179388">
              <a:lnSpc>
                <a:spcPct val="120000"/>
              </a:lnSpc>
              <a:spcBef>
                <a:spcPts val="625"/>
              </a:spcBef>
              <a:buSzPct val="120000"/>
              <a:buFont typeface="Arial" panose="020B0604020202020204" pitchFamily="34" charset="0"/>
              <a:buChar char="•"/>
            </a:pPr>
            <a:r>
              <a:rPr lang="en-US" sz="1400" dirty="0"/>
              <a:t>P53, p62-Keap1-NRF2 regulation (</a:t>
            </a:r>
            <a:r>
              <a:rPr lang="en-US" sz="1400" dirty="0" err="1"/>
              <a:t>L.Jiang</a:t>
            </a:r>
            <a:r>
              <a:rPr lang="en-US" sz="1400" dirty="0"/>
              <a:t> et al. 2015, Xie et al. 2017)</a:t>
            </a:r>
          </a:p>
          <a:p>
            <a:pPr marL="179388" indent="-179388">
              <a:lnSpc>
                <a:spcPct val="120000"/>
              </a:lnSpc>
              <a:spcBef>
                <a:spcPts val="625"/>
              </a:spcBef>
              <a:buSzPct val="120000"/>
              <a:buFont typeface="Arial" panose="020B0604020202020204" pitchFamily="34" charset="0"/>
              <a:buChar char="•"/>
            </a:pPr>
            <a:r>
              <a:rPr lang="en-US" sz="1400" dirty="0"/>
              <a:t>ACSL4 and GPX4 regulators (Doll et al. 2017)</a:t>
            </a:r>
          </a:p>
          <a:p>
            <a:pPr marL="179388" indent="-179388">
              <a:lnSpc>
                <a:spcPct val="120000"/>
              </a:lnSpc>
              <a:spcBef>
                <a:spcPts val="625"/>
              </a:spcBef>
              <a:buSzPct val="120000"/>
              <a:buFont typeface="Arial" panose="020B0604020202020204" pitchFamily="34" charset="0"/>
              <a:buChar char="•"/>
            </a:pPr>
            <a:r>
              <a:rPr lang="en-US" sz="1400" dirty="0"/>
              <a:t>Selenium essential (Ingold et al. 2018)</a:t>
            </a:r>
          </a:p>
          <a:p>
            <a:pPr marL="179388" indent="-179388">
              <a:lnSpc>
                <a:spcPct val="120000"/>
              </a:lnSpc>
              <a:spcBef>
                <a:spcPts val="625"/>
              </a:spcBef>
              <a:buSzPct val="120000"/>
              <a:buFont typeface="Arial" panose="020B0604020202020204" pitchFamily="34" charset="0"/>
              <a:buChar char="•"/>
            </a:pPr>
            <a:r>
              <a:rPr lang="en-US" sz="1400" dirty="0"/>
              <a:t>Lipid Metabolism (Yang et al. 2016, Ingold et al. 2018)</a:t>
            </a:r>
          </a:p>
          <a:p>
            <a:pPr marL="179388" indent="-179388">
              <a:lnSpc>
                <a:spcPct val="120000"/>
              </a:lnSpc>
              <a:spcBef>
                <a:spcPts val="625"/>
              </a:spcBef>
              <a:buSzPct val="120000"/>
              <a:buFont typeface="Arial" panose="020B0604020202020204" pitchFamily="34" charset="0"/>
              <a:buChar char="•"/>
            </a:pPr>
            <a:r>
              <a:rPr lang="en-US" sz="1400" dirty="0"/>
              <a:t>FSP1 Pathway suppression (</a:t>
            </a:r>
            <a:r>
              <a:rPr lang="en-US" sz="1400" dirty="0" err="1"/>
              <a:t>Bersuker</a:t>
            </a:r>
            <a:r>
              <a:rPr lang="en-US" sz="1400" dirty="0"/>
              <a:t>, Doll et al. 2019)</a:t>
            </a:r>
          </a:p>
          <a:p>
            <a:pPr marL="179388" indent="-179388">
              <a:lnSpc>
                <a:spcPct val="120000"/>
              </a:lnSpc>
              <a:spcBef>
                <a:spcPts val="625"/>
              </a:spcBef>
              <a:buClr>
                <a:schemeClr val="accent1"/>
              </a:buClr>
              <a:buFont typeface="Arial" panose="020B0604020202020204" pitchFamily="34" charset="0"/>
              <a:buChar char="•"/>
            </a:pPr>
            <a:endParaRPr lang="en-US" sz="1200" dirty="0"/>
          </a:p>
        </p:txBody>
      </p:sp>
      <p:pic>
        <p:nvPicPr>
          <p:cNvPr id="11" name="Picture 10">
            <a:extLst>
              <a:ext uri="{FF2B5EF4-FFF2-40B4-BE49-F238E27FC236}">
                <a16:creationId xmlns:a16="http://schemas.microsoft.com/office/drawing/2014/main" id="{342AE4AB-2C04-F451-8B6E-C7484E65A30C}"/>
              </a:ext>
            </a:extLst>
          </p:cNvPr>
          <p:cNvPicPr>
            <a:picLocks noChangeAspect="1"/>
          </p:cNvPicPr>
          <p:nvPr/>
        </p:nvPicPr>
        <p:blipFill>
          <a:blip r:embed="rId2"/>
          <a:stretch>
            <a:fillRect/>
          </a:stretch>
        </p:blipFill>
        <p:spPr>
          <a:xfrm>
            <a:off x="3884104" y="1295449"/>
            <a:ext cx="3502860" cy="3124101"/>
          </a:xfrm>
          <a:prstGeom prst="rect">
            <a:avLst/>
          </a:prstGeom>
        </p:spPr>
      </p:pic>
      <p:sp>
        <p:nvSpPr>
          <p:cNvPr id="13" name="TextBox 12">
            <a:extLst>
              <a:ext uri="{FF2B5EF4-FFF2-40B4-BE49-F238E27FC236}">
                <a16:creationId xmlns:a16="http://schemas.microsoft.com/office/drawing/2014/main" id="{C9D2C473-4482-08CC-6957-8B9744DD1738}"/>
              </a:ext>
            </a:extLst>
          </p:cNvPr>
          <p:cNvSpPr txBox="1"/>
          <p:nvPr/>
        </p:nvSpPr>
        <p:spPr>
          <a:xfrm>
            <a:off x="3884104" y="4494452"/>
            <a:ext cx="3851226" cy="416011"/>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i="0" dirty="0">
                <a:solidFill>
                  <a:srgbClr val="231F20"/>
                </a:solidFill>
                <a:effectLst/>
                <a:latin typeface="AdvTT9ae090ab"/>
              </a:rPr>
              <a:t>Figure17:</a:t>
            </a:r>
            <a:r>
              <a:rPr lang="en-US" sz="800" b="0" i="0" dirty="0">
                <a:solidFill>
                  <a:srgbClr val="231F20"/>
                </a:solidFill>
                <a:effectLst/>
                <a:latin typeface="AdvTT9ae090ab"/>
              </a:rPr>
              <a:t>Molecular mechanisms and signaling pathways of ferroptosis. Xie et al. 2016</a:t>
            </a:r>
            <a:r>
              <a:rPr lang="en-US" sz="800" dirty="0"/>
              <a:t> </a:t>
            </a:r>
            <a:br>
              <a:rPr lang="en-US" sz="2000" dirty="0"/>
            </a:br>
            <a:endParaRPr lang="en-US" sz="1600" dirty="0"/>
          </a:p>
        </p:txBody>
      </p:sp>
      <p:sp>
        <p:nvSpPr>
          <p:cNvPr id="14" name="Title 1">
            <a:extLst>
              <a:ext uri="{FF2B5EF4-FFF2-40B4-BE49-F238E27FC236}">
                <a16:creationId xmlns:a16="http://schemas.microsoft.com/office/drawing/2014/main" id="{4F28239A-C8B3-36EA-E371-6BDE0AD665EE}"/>
              </a:ext>
            </a:extLst>
          </p:cNvPr>
          <p:cNvSpPr txBox="1">
            <a:spLocks/>
          </p:cNvSpPr>
          <p:nvPr/>
        </p:nvSpPr>
        <p:spPr>
          <a:xfrm>
            <a:off x="401855" y="505987"/>
            <a:ext cx="7485110" cy="278290"/>
          </a:xfrm>
          <a:prstGeom prst="rect">
            <a:avLst/>
          </a:prstGeom>
        </p:spPr>
        <p:txBody>
          <a:bodyPr/>
          <a:lstStyle>
            <a:lvl1pPr algn="l" defTabSz="571454" rtl="0" eaLnBrk="1" latinLnBrk="0" hangingPunct="1">
              <a:lnSpc>
                <a:spcPct val="90000"/>
              </a:lnSpc>
              <a:spcBef>
                <a:spcPct val="0"/>
              </a:spcBef>
              <a:buNone/>
              <a:defRPr sz="1800" b="1" kern="1200">
                <a:solidFill>
                  <a:schemeClr val="tx1"/>
                </a:solidFill>
                <a:latin typeface="+mj-lt"/>
                <a:ea typeface="+mj-ea"/>
                <a:cs typeface="+mj-cs"/>
              </a:defRPr>
            </a:lvl1pPr>
          </a:lstStyle>
          <a:p>
            <a:r>
              <a:rPr lang="de-DE" dirty="0">
                <a:solidFill>
                  <a:schemeClr val="tx2"/>
                </a:solidFill>
                <a:latin typeface="AdvPSHN-H"/>
              </a:rPr>
              <a:t>C</a:t>
            </a:r>
            <a:r>
              <a:rPr lang="en-US" dirty="0" err="1">
                <a:solidFill>
                  <a:schemeClr val="tx2"/>
                </a:solidFill>
                <a:latin typeface="AdvPSHN-H"/>
              </a:rPr>
              <a:t>onclusion</a:t>
            </a:r>
            <a:endParaRPr lang="en-US" dirty="0">
              <a:solidFill>
                <a:schemeClr val="tx2"/>
              </a:solidFill>
            </a:endParaRPr>
          </a:p>
        </p:txBody>
      </p:sp>
    </p:spTree>
    <p:extLst>
      <p:ext uri="{BB962C8B-B14F-4D97-AF65-F5344CB8AC3E}">
        <p14:creationId xmlns:p14="http://schemas.microsoft.com/office/powerpoint/2010/main" val="1936037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D0F4EE-3037-EDE0-505E-E2E54823C15A}"/>
              </a:ext>
            </a:extLst>
          </p:cNvPr>
          <p:cNvPicPr>
            <a:picLocks noChangeAspect="1"/>
          </p:cNvPicPr>
          <p:nvPr/>
        </p:nvPicPr>
        <p:blipFill>
          <a:blip r:embed="rId2"/>
          <a:stretch>
            <a:fillRect/>
          </a:stretch>
        </p:blipFill>
        <p:spPr>
          <a:xfrm>
            <a:off x="4891198" y="1089273"/>
            <a:ext cx="2450678" cy="2210251"/>
          </a:xfrm>
          <a:prstGeom prst="rect">
            <a:avLst/>
          </a:prstGeom>
        </p:spPr>
      </p:pic>
      <p:pic>
        <p:nvPicPr>
          <p:cNvPr id="9" name="Picture 8">
            <a:extLst>
              <a:ext uri="{FF2B5EF4-FFF2-40B4-BE49-F238E27FC236}">
                <a16:creationId xmlns:a16="http://schemas.microsoft.com/office/drawing/2014/main" id="{5CF04DC2-51B8-7AE8-D90F-47267A0DFF17}"/>
              </a:ext>
            </a:extLst>
          </p:cNvPr>
          <p:cNvPicPr>
            <a:picLocks noChangeAspect="1"/>
          </p:cNvPicPr>
          <p:nvPr/>
        </p:nvPicPr>
        <p:blipFill>
          <a:blip r:embed="rId3"/>
          <a:stretch>
            <a:fillRect/>
          </a:stretch>
        </p:blipFill>
        <p:spPr>
          <a:xfrm>
            <a:off x="1057533" y="2857500"/>
            <a:ext cx="2833974" cy="2240733"/>
          </a:xfrm>
          <a:prstGeom prst="rect">
            <a:avLst/>
          </a:prstGeom>
        </p:spPr>
      </p:pic>
      <p:sp>
        <p:nvSpPr>
          <p:cNvPr id="2" name="Date Placeholder 1">
            <a:extLst>
              <a:ext uri="{FF2B5EF4-FFF2-40B4-BE49-F238E27FC236}">
                <a16:creationId xmlns:a16="http://schemas.microsoft.com/office/drawing/2014/main" id="{B45AD362-8DEC-4F67-812E-0416C4E4E4B5}"/>
              </a:ext>
            </a:extLst>
          </p:cNvPr>
          <p:cNvSpPr>
            <a:spLocks noGrp="1"/>
          </p:cNvSpPr>
          <p:nvPr>
            <p:ph type="dt" sz="half" idx="10"/>
          </p:nvPr>
        </p:nvSpPr>
        <p:spPr/>
        <p:txBody>
          <a:bodyPr/>
          <a:lstStyle/>
          <a:p>
            <a:r>
              <a:rPr lang="en-US"/>
              <a:t>June 27</a:t>
            </a:r>
            <a:endParaRPr lang="de-DE" dirty="0"/>
          </a:p>
        </p:txBody>
      </p:sp>
      <p:sp>
        <p:nvSpPr>
          <p:cNvPr id="3" name="Footer Placeholder 2">
            <a:extLst>
              <a:ext uri="{FF2B5EF4-FFF2-40B4-BE49-F238E27FC236}">
                <a16:creationId xmlns:a16="http://schemas.microsoft.com/office/drawing/2014/main" id="{084351FC-BD58-B5A3-DB3C-C504E9BC9C6C}"/>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190782E5-45D4-62CC-A788-C30153F249E7}"/>
              </a:ext>
            </a:extLst>
          </p:cNvPr>
          <p:cNvSpPr>
            <a:spLocks noGrp="1"/>
          </p:cNvSpPr>
          <p:nvPr>
            <p:ph type="sldNum" sz="quarter" idx="12"/>
          </p:nvPr>
        </p:nvSpPr>
        <p:spPr/>
        <p:txBody>
          <a:bodyPr/>
          <a:lstStyle/>
          <a:p>
            <a:fld id="{9E82CC3C-1DC0-4FDA-9590-6CC506AB67F8}" type="slidenum">
              <a:rPr lang="en-US" smtClean="0"/>
              <a:pPr/>
              <a:t>22</a:t>
            </a:fld>
            <a:endParaRPr lang="en-US" dirty="0"/>
          </a:p>
        </p:txBody>
      </p:sp>
      <p:sp>
        <p:nvSpPr>
          <p:cNvPr id="5" name="Titel 1">
            <a:extLst>
              <a:ext uri="{FF2B5EF4-FFF2-40B4-BE49-F238E27FC236}">
                <a16:creationId xmlns:a16="http://schemas.microsoft.com/office/drawing/2014/main" id="{FA3D0D18-CA19-88DD-C883-C21E99A985AC}"/>
              </a:ext>
            </a:extLst>
          </p:cNvPr>
          <p:cNvSpPr txBox="1">
            <a:spLocks/>
          </p:cNvSpPr>
          <p:nvPr/>
        </p:nvSpPr>
        <p:spPr>
          <a:xfrm>
            <a:off x="413369" y="473190"/>
            <a:ext cx="6956277" cy="589829"/>
          </a:xfrm>
          <a:prstGeom prst="rect">
            <a:avLst/>
          </a:prstGeom>
        </p:spPr>
        <p:txBody>
          <a:bodyPr/>
          <a:lstStyle>
            <a:lvl1pPr algn="l" defTabSz="571454" rtl="0" eaLnBrk="1" latinLnBrk="0" hangingPunct="1">
              <a:lnSpc>
                <a:spcPct val="90000"/>
              </a:lnSpc>
              <a:spcBef>
                <a:spcPct val="0"/>
              </a:spcBef>
              <a:buNone/>
              <a:defRPr sz="1800" b="1" kern="1200">
                <a:solidFill>
                  <a:schemeClr val="tx1"/>
                </a:solidFill>
                <a:latin typeface="+mj-lt"/>
                <a:ea typeface="+mj-ea"/>
                <a:cs typeface="+mj-cs"/>
              </a:defRPr>
            </a:lvl1pPr>
          </a:lstStyle>
          <a:p>
            <a:r>
              <a:rPr lang="en-US" dirty="0" err="1"/>
              <a:t>Erastin</a:t>
            </a:r>
            <a:r>
              <a:rPr lang="en-US" dirty="0"/>
              <a:t> Induces Ferroptosis via GPX Inactivation</a:t>
            </a:r>
            <a:endParaRPr lang="de-DE" dirty="0"/>
          </a:p>
        </p:txBody>
      </p:sp>
      <p:sp>
        <p:nvSpPr>
          <p:cNvPr id="10" name="TextBox 9">
            <a:extLst>
              <a:ext uri="{FF2B5EF4-FFF2-40B4-BE49-F238E27FC236}">
                <a16:creationId xmlns:a16="http://schemas.microsoft.com/office/drawing/2014/main" id="{B02605E3-C081-D435-297E-606B5E2CDB70}"/>
              </a:ext>
            </a:extLst>
          </p:cNvPr>
          <p:cNvSpPr txBox="1"/>
          <p:nvPr/>
        </p:nvSpPr>
        <p:spPr>
          <a:xfrm>
            <a:off x="5848103" y="3441700"/>
            <a:ext cx="3245708" cy="281872"/>
          </a:xfrm>
          <a:prstGeom prst="rect">
            <a:avLst/>
          </a:prstGeom>
          <a:noFill/>
        </p:spPr>
        <p:txBody>
          <a:bodyPr wrap="square" lIns="0" tIns="0" rIns="0" bIns="0" rtlCol="0">
            <a:spAutoFit/>
          </a:bodyPr>
          <a:lstStyle/>
          <a:p>
            <a:pPr>
              <a:lnSpc>
                <a:spcPct val="120000"/>
              </a:lnSpc>
              <a:spcBef>
                <a:spcPts val="625"/>
              </a:spcBef>
              <a:buClr>
                <a:schemeClr val="accent1"/>
              </a:buClr>
            </a:pPr>
            <a:r>
              <a:rPr lang="de-DE" sz="800" b="1" dirty="0"/>
              <a:t>Figure5: </a:t>
            </a:r>
            <a:r>
              <a:rPr lang="en-US" sz="800" b="0" i="0" dirty="0">
                <a:solidFill>
                  <a:srgbClr val="000000"/>
                </a:solidFill>
                <a:effectLst/>
                <a:latin typeface="AdvPSA183"/>
              </a:rPr>
              <a:t>Basal ROS levels</a:t>
            </a:r>
            <a:r>
              <a:rPr lang="en-US" sz="800" dirty="0"/>
              <a:t> </a:t>
            </a:r>
            <a:br>
              <a:rPr lang="en-US" sz="800" dirty="0"/>
            </a:br>
            <a:endParaRPr lang="en-US" sz="800" dirty="0"/>
          </a:p>
        </p:txBody>
      </p:sp>
      <p:sp>
        <p:nvSpPr>
          <p:cNvPr id="11" name="TextBox 10">
            <a:extLst>
              <a:ext uri="{FF2B5EF4-FFF2-40B4-BE49-F238E27FC236}">
                <a16:creationId xmlns:a16="http://schemas.microsoft.com/office/drawing/2014/main" id="{13CBF72C-E5F5-7819-AE53-733844A95C0C}"/>
              </a:ext>
            </a:extLst>
          </p:cNvPr>
          <p:cNvSpPr txBox="1"/>
          <p:nvPr/>
        </p:nvSpPr>
        <p:spPr>
          <a:xfrm>
            <a:off x="1741479" y="5107671"/>
            <a:ext cx="3566984" cy="134139"/>
          </a:xfrm>
          <a:prstGeom prst="rect">
            <a:avLst/>
          </a:prstGeom>
          <a:noFill/>
        </p:spPr>
        <p:txBody>
          <a:bodyPr wrap="square" lIns="0" tIns="0" rIns="0" bIns="0" rtlCol="0">
            <a:spAutoFit/>
          </a:bodyPr>
          <a:lstStyle/>
          <a:p>
            <a:pPr>
              <a:lnSpc>
                <a:spcPct val="120000"/>
              </a:lnSpc>
              <a:spcBef>
                <a:spcPts val="625"/>
              </a:spcBef>
              <a:buClr>
                <a:schemeClr val="accent1"/>
              </a:buClr>
            </a:pPr>
            <a:r>
              <a:rPr lang="de-DE" sz="800" b="1" dirty="0"/>
              <a:t>Figure6: </a:t>
            </a:r>
            <a:r>
              <a:rPr lang="en-US" sz="800" dirty="0"/>
              <a:t>GPX Activity Assay</a:t>
            </a:r>
            <a:r>
              <a:rPr lang="de-DE" sz="800" dirty="0"/>
              <a:t> </a:t>
            </a:r>
            <a:endParaRPr lang="en-US" sz="800" dirty="0"/>
          </a:p>
        </p:txBody>
      </p:sp>
      <p:sp>
        <p:nvSpPr>
          <p:cNvPr id="12" name="TextBox 11">
            <a:extLst>
              <a:ext uri="{FF2B5EF4-FFF2-40B4-BE49-F238E27FC236}">
                <a16:creationId xmlns:a16="http://schemas.microsoft.com/office/drawing/2014/main" id="{52046108-0C3F-0B60-E962-186E77C992ED}"/>
              </a:ext>
            </a:extLst>
          </p:cNvPr>
          <p:cNvSpPr txBox="1"/>
          <p:nvPr/>
        </p:nvSpPr>
        <p:spPr>
          <a:xfrm>
            <a:off x="652849" y="1063019"/>
            <a:ext cx="4156218" cy="1576650"/>
          </a:xfrm>
          <a:prstGeom prst="rect">
            <a:avLst/>
          </a:prstGeom>
          <a:noFill/>
        </p:spPr>
        <p:txBody>
          <a:bodyPr wrap="square" lIns="0" tIns="0" rIns="0" bIns="0" rtlCol="0">
            <a:spAutoFit/>
          </a:bodyPr>
          <a:lstStyle/>
          <a:p>
            <a:pPr marL="179388" indent="-179388">
              <a:lnSpc>
                <a:spcPct val="120000"/>
              </a:lnSpc>
              <a:spcBef>
                <a:spcPts val="625"/>
              </a:spcBef>
              <a:buSzPct val="120000"/>
              <a:buFont typeface="Arial" panose="020B0604020202020204" pitchFamily="34" charset="0"/>
              <a:buChar char="•"/>
            </a:pPr>
            <a:r>
              <a:rPr lang="en-US" sz="1400" dirty="0"/>
              <a:t>Critical GSH Depletion for Ferroptosis</a:t>
            </a:r>
          </a:p>
          <a:p>
            <a:pPr marL="179388" indent="-179388">
              <a:lnSpc>
                <a:spcPct val="120000"/>
              </a:lnSpc>
              <a:spcBef>
                <a:spcPts val="625"/>
              </a:spcBef>
              <a:buSzPct val="120000"/>
              <a:buFont typeface="Arial" panose="020B0604020202020204" pitchFamily="34" charset="0"/>
              <a:buChar char="•"/>
            </a:pPr>
            <a:r>
              <a:rPr lang="en-US" sz="1400" dirty="0"/>
              <a:t>Cancer Cells Under High Oxidative Stress</a:t>
            </a:r>
          </a:p>
          <a:p>
            <a:pPr marL="179388" indent="-179388">
              <a:lnSpc>
                <a:spcPct val="120000"/>
              </a:lnSpc>
              <a:spcBef>
                <a:spcPts val="625"/>
              </a:spcBef>
              <a:buSzPct val="120000"/>
              <a:buFont typeface="Arial" panose="020B0604020202020204" pitchFamily="34" charset="0"/>
              <a:buChar char="•"/>
            </a:pPr>
            <a:r>
              <a:rPr lang="en-US" sz="1400" dirty="0" err="1"/>
              <a:t>Erastin</a:t>
            </a:r>
            <a:r>
              <a:rPr lang="en-US" sz="1400" dirty="0"/>
              <a:t> and BSO Induce Selective Ferroptosis</a:t>
            </a:r>
          </a:p>
          <a:p>
            <a:pPr marL="179388" indent="-179388">
              <a:lnSpc>
                <a:spcPct val="120000"/>
              </a:lnSpc>
              <a:spcBef>
                <a:spcPts val="625"/>
              </a:spcBef>
              <a:buSzPct val="120000"/>
              <a:buFont typeface="Arial" panose="020B0604020202020204" pitchFamily="34" charset="0"/>
              <a:buChar char="•"/>
            </a:pPr>
            <a:r>
              <a:rPr lang="en-US" sz="1400" dirty="0"/>
              <a:t>Increased ROS Levels in GSH-Depleted Cells</a:t>
            </a:r>
          </a:p>
          <a:p>
            <a:pPr marL="179388" indent="-179388">
              <a:lnSpc>
                <a:spcPct val="120000"/>
              </a:lnSpc>
              <a:spcBef>
                <a:spcPts val="625"/>
              </a:spcBef>
              <a:buSzPct val="120000"/>
              <a:buFont typeface="Arial" panose="020B0604020202020204" pitchFamily="34" charset="0"/>
              <a:buChar char="•"/>
            </a:pPr>
            <a:r>
              <a:rPr lang="en-US" sz="1400" dirty="0"/>
              <a:t>GSH-Depleting Agents Inactivate GPX Enzymes</a:t>
            </a:r>
          </a:p>
        </p:txBody>
      </p:sp>
      <p:sp>
        <p:nvSpPr>
          <p:cNvPr id="14" name="Oval 13">
            <a:extLst>
              <a:ext uri="{FF2B5EF4-FFF2-40B4-BE49-F238E27FC236}">
                <a16:creationId xmlns:a16="http://schemas.microsoft.com/office/drawing/2014/main" id="{0453AD1F-1417-FEDA-7EA3-B82584641FBB}"/>
              </a:ext>
            </a:extLst>
          </p:cNvPr>
          <p:cNvSpPr/>
          <p:nvPr/>
        </p:nvSpPr>
        <p:spPr>
          <a:xfrm>
            <a:off x="4903708" y="3098370"/>
            <a:ext cx="201555" cy="20115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Oval 5">
            <a:extLst>
              <a:ext uri="{FF2B5EF4-FFF2-40B4-BE49-F238E27FC236}">
                <a16:creationId xmlns:a16="http://schemas.microsoft.com/office/drawing/2014/main" id="{19CA7F0C-0F5C-7BA9-24B6-F357BFEF9337}"/>
              </a:ext>
            </a:extLst>
          </p:cNvPr>
          <p:cNvSpPr/>
          <p:nvPr/>
        </p:nvSpPr>
        <p:spPr>
          <a:xfrm>
            <a:off x="1022567" y="2897394"/>
            <a:ext cx="254000" cy="2009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Tree>
    <p:extLst>
      <p:ext uri="{BB962C8B-B14F-4D97-AF65-F5344CB8AC3E}">
        <p14:creationId xmlns:p14="http://schemas.microsoft.com/office/powerpoint/2010/main" val="2210359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F91A9AF2-66DB-46A6-B6A7-D881483F593F}"/>
              </a:ext>
            </a:extLst>
          </p:cNvPr>
          <p:cNvSpPr>
            <a:spLocks noGrp="1"/>
          </p:cNvSpPr>
          <p:nvPr>
            <p:ph type="body" sz="quarter" idx="13"/>
          </p:nvPr>
        </p:nvSpPr>
        <p:spPr/>
        <p:txBody>
          <a:bodyPr/>
          <a:lstStyle/>
          <a:p>
            <a:r>
              <a:rPr lang="en-US" dirty="0"/>
              <a:t>Institute of Cell Biology and Immunology </a:t>
            </a:r>
            <a:endParaRPr lang="de-DE" dirty="0"/>
          </a:p>
        </p:txBody>
      </p:sp>
      <p:sp>
        <p:nvSpPr>
          <p:cNvPr id="6" name="Textplatzhalter 5">
            <a:extLst>
              <a:ext uri="{FF2B5EF4-FFF2-40B4-BE49-F238E27FC236}">
                <a16:creationId xmlns:a16="http://schemas.microsoft.com/office/drawing/2014/main" id="{0A33407C-ADDC-4B4A-BC81-96267A5497F6}"/>
              </a:ext>
            </a:extLst>
          </p:cNvPr>
          <p:cNvSpPr>
            <a:spLocks noGrp="1"/>
          </p:cNvSpPr>
          <p:nvPr>
            <p:ph type="body" sz="quarter" idx="18"/>
          </p:nvPr>
        </p:nvSpPr>
        <p:spPr>
          <a:xfrm>
            <a:off x="390524" y="1508124"/>
            <a:ext cx="3662491" cy="3024000"/>
          </a:xfrm>
        </p:spPr>
        <p:txBody>
          <a:bodyPr/>
          <a:lstStyle/>
          <a:p>
            <a:r>
              <a:rPr lang="en-US" sz="2400" dirty="0"/>
              <a:t>Regulation of </a:t>
            </a:r>
            <a:r>
              <a:rPr lang="en-US" sz="2400" dirty="0" err="1"/>
              <a:t>Ferroptotic</a:t>
            </a:r>
            <a:endParaRPr lang="en-US" sz="2400" dirty="0"/>
          </a:p>
          <a:p>
            <a:r>
              <a:rPr lang="en-US" sz="2400" dirty="0"/>
              <a:t>Cancer Cell Death by GPX4</a:t>
            </a:r>
            <a:endParaRPr lang="de-DE" sz="2400" dirty="0"/>
          </a:p>
        </p:txBody>
      </p:sp>
      <p:sp>
        <p:nvSpPr>
          <p:cNvPr id="2" name="Untertitel 1">
            <a:extLst>
              <a:ext uri="{FF2B5EF4-FFF2-40B4-BE49-F238E27FC236}">
                <a16:creationId xmlns:a16="http://schemas.microsoft.com/office/drawing/2014/main" id="{5F3B0450-DE25-4ECB-808D-DC8D917F5EE7}"/>
              </a:ext>
            </a:extLst>
          </p:cNvPr>
          <p:cNvSpPr>
            <a:spLocks noGrp="1"/>
          </p:cNvSpPr>
          <p:nvPr>
            <p:ph type="subTitle" idx="1"/>
          </p:nvPr>
        </p:nvSpPr>
        <p:spPr>
          <a:xfrm>
            <a:off x="390525" y="4629844"/>
            <a:ext cx="3558208" cy="955409"/>
          </a:xfrm>
        </p:spPr>
        <p:txBody>
          <a:bodyPr/>
          <a:lstStyle/>
          <a:p>
            <a:r>
              <a:rPr lang="de-DE" dirty="0"/>
              <a:t>Loqman Samani</a:t>
            </a:r>
          </a:p>
          <a:p>
            <a:r>
              <a:rPr lang="de-DE" sz="1000" dirty="0"/>
              <a:t>27.06.2024</a:t>
            </a:r>
          </a:p>
        </p:txBody>
      </p:sp>
      <p:pic>
        <p:nvPicPr>
          <p:cNvPr id="8" name="Picture Placeholder 7">
            <a:extLst>
              <a:ext uri="{FF2B5EF4-FFF2-40B4-BE49-F238E27FC236}">
                <a16:creationId xmlns:a16="http://schemas.microsoft.com/office/drawing/2014/main" id="{F1CC3CDC-F36C-6883-C7DC-C5B37D2253FD}"/>
              </a:ext>
            </a:extLst>
          </p:cNvPr>
          <p:cNvPicPr>
            <a:picLocks noGrp="1" noChangeAspect="1"/>
          </p:cNvPicPr>
          <p:nvPr>
            <p:ph type="pic" sz="quarter" idx="15"/>
          </p:nvPr>
        </p:nvPicPr>
        <p:blipFill>
          <a:blip r:embed="rId2"/>
          <a:srcRect l="1372" r="1372"/>
          <a:stretch>
            <a:fillRect/>
          </a:stretch>
        </p:blipFill>
        <p:spPr/>
      </p:pic>
      <p:pic>
        <p:nvPicPr>
          <p:cNvPr id="18" name="Picture Placeholder 17">
            <a:extLst>
              <a:ext uri="{FF2B5EF4-FFF2-40B4-BE49-F238E27FC236}">
                <a16:creationId xmlns:a16="http://schemas.microsoft.com/office/drawing/2014/main" id="{C6B4813A-018C-84ED-1F2C-75CE4C9E201B}"/>
              </a:ext>
            </a:extLst>
          </p:cNvPr>
          <p:cNvPicPr>
            <a:picLocks noGrp="1" noChangeAspect="1"/>
          </p:cNvPicPr>
          <p:nvPr>
            <p:ph type="pic" sz="quarter" idx="16"/>
          </p:nvPr>
        </p:nvPicPr>
        <p:blipFill>
          <a:blip r:embed="rId3"/>
          <a:srcRect t="4116" b="4116"/>
          <a:stretch>
            <a:fillRect/>
          </a:stretch>
        </p:blipFill>
        <p:spPr/>
      </p:pic>
    </p:spTree>
    <p:extLst>
      <p:ext uri="{BB962C8B-B14F-4D97-AF65-F5344CB8AC3E}">
        <p14:creationId xmlns:p14="http://schemas.microsoft.com/office/powerpoint/2010/main" val="4288134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797E7271-C4BB-4984-B33A-06F0116A79DA}"/>
              </a:ext>
            </a:extLst>
          </p:cNvPr>
          <p:cNvSpPr>
            <a:spLocks noGrp="1"/>
          </p:cNvSpPr>
          <p:nvPr>
            <p:ph type="dt" sz="half" idx="10"/>
          </p:nvPr>
        </p:nvSpPr>
        <p:spPr/>
        <p:txBody>
          <a:bodyPr/>
          <a:lstStyle/>
          <a:p>
            <a:r>
              <a:rPr lang="en-US"/>
              <a:t>June 27</a:t>
            </a:r>
            <a:endParaRPr lang="de-DE" dirty="0"/>
          </a:p>
        </p:txBody>
      </p:sp>
      <p:sp>
        <p:nvSpPr>
          <p:cNvPr id="6" name="Fußzeilenplatzhalter 5">
            <a:extLst>
              <a:ext uri="{FF2B5EF4-FFF2-40B4-BE49-F238E27FC236}">
                <a16:creationId xmlns:a16="http://schemas.microsoft.com/office/drawing/2014/main" id="{C69D40C1-AE25-42F6-A31E-7D076BAD2573}"/>
              </a:ext>
            </a:extLst>
          </p:cNvPr>
          <p:cNvSpPr>
            <a:spLocks noGrp="1"/>
          </p:cNvSpPr>
          <p:nvPr>
            <p:ph type="ftr" sz="quarter" idx="11"/>
          </p:nvPr>
        </p:nvSpPr>
        <p:spPr/>
        <p:txBody>
          <a:bodyPr/>
          <a:lstStyle/>
          <a:p>
            <a:r>
              <a:rPr lang="de-DE"/>
              <a:t>University of Stuttgart</a:t>
            </a:r>
            <a:endParaRPr lang="de-DE" dirty="0"/>
          </a:p>
        </p:txBody>
      </p:sp>
      <p:sp>
        <p:nvSpPr>
          <p:cNvPr id="7" name="Foliennummernplatzhalter 6">
            <a:extLst>
              <a:ext uri="{FF2B5EF4-FFF2-40B4-BE49-F238E27FC236}">
                <a16:creationId xmlns:a16="http://schemas.microsoft.com/office/drawing/2014/main" id="{D27CF416-9300-415A-9D06-6CE9A460FDD6}"/>
              </a:ext>
            </a:extLst>
          </p:cNvPr>
          <p:cNvSpPr>
            <a:spLocks noGrp="1"/>
          </p:cNvSpPr>
          <p:nvPr>
            <p:ph type="sldNum" sz="quarter" idx="12"/>
          </p:nvPr>
        </p:nvSpPr>
        <p:spPr/>
        <p:txBody>
          <a:bodyPr/>
          <a:lstStyle/>
          <a:p>
            <a:fld id="{9E82CC3C-1DC0-4FDA-9590-6CC506AB67F8}" type="slidenum">
              <a:rPr lang="de-DE" smtClean="0"/>
              <a:t>24</a:t>
            </a:fld>
            <a:endParaRPr lang="de-DE" dirty="0"/>
          </a:p>
        </p:txBody>
      </p:sp>
      <p:sp>
        <p:nvSpPr>
          <p:cNvPr id="3" name="TextBox 2">
            <a:extLst>
              <a:ext uri="{FF2B5EF4-FFF2-40B4-BE49-F238E27FC236}">
                <a16:creationId xmlns:a16="http://schemas.microsoft.com/office/drawing/2014/main" id="{3AD4B496-9AFC-8ED4-A2B7-22D7B4FF25E6}"/>
              </a:ext>
            </a:extLst>
          </p:cNvPr>
          <p:cNvSpPr txBox="1"/>
          <p:nvPr/>
        </p:nvSpPr>
        <p:spPr>
          <a:xfrm>
            <a:off x="547122" y="1103870"/>
            <a:ext cx="4318426" cy="7177862"/>
          </a:xfrm>
          <a:prstGeom prst="rect">
            <a:avLst/>
          </a:prstGeom>
          <a:noFill/>
        </p:spPr>
        <p:txBody>
          <a:bodyPr wrap="square" lIns="0" tIns="0" rIns="0" bIns="0" rtlCol="0">
            <a:spAutoFit/>
          </a:bodyPr>
          <a:lstStyle/>
          <a:p>
            <a:pPr marL="179388" indent="-179388">
              <a:lnSpc>
                <a:spcPct val="120000"/>
              </a:lnSpc>
              <a:spcBef>
                <a:spcPts val="625"/>
              </a:spcBef>
              <a:buClr>
                <a:schemeClr val="accent1"/>
              </a:buClr>
              <a:buFont typeface="Arial" panose="020B0604020202020204" pitchFamily="34" charset="0"/>
              <a:buChar char="•"/>
            </a:pPr>
            <a:r>
              <a:rPr lang="en-US" sz="1400" b="0" i="0" dirty="0">
                <a:solidFill>
                  <a:srgbClr val="000000"/>
                </a:solidFill>
                <a:effectLst/>
                <a:latin typeface="AdvPSA183"/>
              </a:rPr>
              <a:t>most cancer cells are under high levels of oxidative stress </a:t>
            </a:r>
          </a:p>
          <a:p>
            <a:pPr marL="179388" indent="-179388">
              <a:lnSpc>
                <a:spcPct val="120000"/>
              </a:lnSpc>
              <a:spcBef>
                <a:spcPts val="625"/>
              </a:spcBef>
              <a:buClr>
                <a:schemeClr val="accent1"/>
              </a:buClr>
              <a:buFont typeface="Arial" panose="020B0604020202020204" pitchFamily="34" charset="0"/>
              <a:buChar char="•"/>
            </a:pPr>
            <a:r>
              <a:rPr lang="en-US" sz="1400" b="0" i="0" dirty="0">
                <a:solidFill>
                  <a:srgbClr val="000000"/>
                </a:solidFill>
                <a:effectLst/>
                <a:latin typeface="AdvPSA183"/>
              </a:rPr>
              <a:t>increasing the ROS-scavenging capacity, to prevent oxidative damage</a:t>
            </a:r>
          </a:p>
          <a:p>
            <a:pPr marL="179388" indent="-179388">
              <a:lnSpc>
                <a:spcPct val="120000"/>
              </a:lnSpc>
              <a:spcBef>
                <a:spcPts val="625"/>
              </a:spcBef>
              <a:buClr>
                <a:schemeClr val="accent1"/>
              </a:buClr>
              <a:buFont typeface="Arial" panose="020B0604020202020204" pitchFamily="34" charset="0"/>
              <a:buChar char="•"/>
            </a:pPr>
            <a:r>
              <a:rPr lang="en-US" sz="1400" b="0" i="0" dirty="0">
                <a:solidFill>
                  <a:srgbClr val="000000"/>
                </a:solidFill>
                <a:effectLst/>
                <a:latin typeface="AdvPSA183"/>
              </a:rPr>
              <a:t>targeting ROS-scavenging systems through multiple points</a:t>
            </a:r>
            <a:br>
              <a:rPr lang="en-US" sz="1400" b="0" i="0" dirty="0">
                <a:solidFill>
                  <a:srgbClr val="000000"/>
                </a:solidFill>
                <a:effectLst/>
                <a:latin typeface="AdvPSA183"/>
              </a:rPr>
            </a:br>
            <a:r>
              <a:rPr lang="en-US" sz="1400" b="0" i="0" dirty="0">
                <a:solidFill>
                  <a:srgbClr val="000000"/>
                </a:solidFill>
                <a:effectLst/>
                <a:latin typeface="AdvPSA183"/>
              </a:rPr>
              <a:t>    </a:t>
            </a:r>
            <a:r>
              <a:rPr lang="en-US" sz="1200" b="0" i="0" dirty="0">
                <a:solidFill>
                  <a:srgbClr val="000000"/>
                </a:solidFill>
                <a:effectLst/>
                <a:latin typeface="AdvPSA183"/>
              </a:rPr>
              <a:t>1) GSH depletion</a:t>
            </a:r>
            <a:r>
              <a:rPr lang="en-US" sz="1200" dirty="0"/>
              <a:t> (</a:t>
            </a:r>
            <a:r>
              <a:rPr lang="en-US" sz="1200" b="0" i="0" dirty="0">
                <a:solidFill>
                  <a:srgbClr val="000000"/>
                </a:solidFill>
                <a:effectLst/>
                <a:latin typeface="AdvPSA183"/>
              </a:rPr>
              <a:t>leading to oxidative cell death</a:t>
            </a:r>
            <a:r>
              <a:rPr lang="en-US" sz="1200" dirty="0"/>
              <a:t>)</a:t>
            </a:r>
          </a:p>
          <a:p>
            <a:pPr>
              <a:lnSpc>
                <a:spcPct val="120000"/>
              </a:lnSpc>
              <a:spcBef>
                <a:spcPts val="625"/>
              </a:spcBef>
              <a:buClr>
                <a:schemeClr val="accent1"/>
              </a:buClr>
            </a:pPr>
            <a:r>
              <a:rPr lang="en-US" sz="1200" b="0" i="0" dirty="0">
                <a:solidFill>
                  <a:srgbClr val="000000"/>
                </a:solidFill>
                <a:effectLst/>
                <a:latin typeface="AdvPSA183"/>
              </a:rPr>
              <a:t>           </a:t>
            </a:r>
            <a:r>
              <a:rPr lang="en-US" sz="1000" b="0" i="0" dirty="0">
                <a:solidFill>
                  <a:srgbClr val="000000"/>
                </a:solidFill>
                <a:effectLst/>
                <a:latin typeface="AdvPSA183"/>
              </a:rPr>
              <a:t>it is not possible to induce selective ferroptosis in the BJ-derived cell</a:t>
            </a:r>
          </a:p>
          <a:p>
            <a:pPr>
              <a:lnSpc>
                <a:spcPct val="120000"/>
              </a:lnSpc>
              <a:spcBef>
                <a:spcPts val="625"/>
              </a:spcBef>
              <a:buClr>
                <a:schemeClr val="accent1"/>
              </a:buClr>
            </a:pPr>
            <a:r>
              <a:rPr lang="en-US" sz="1000" dirty="0">
                <a:solidFill>
                  <a:srgbClr val="000000"/>
                </a:solidFill>
                <a:latin typeface="AdvPSA183"/>
              </a:rPr>
              <a:t>           </a:t>
            </a:r>
            <a:r>
              <a:rPr lang="en-US" sz="1000" b="0" i="0" dirty="0">
                <a:solidFill>
                  <a:srgbClr val="000000"/>
                </a:solidFill>
                <a:effectLst/>
                <a:latin typeface="AdvPSA183"/>
              </a:rPr>
              <a:t> lines by simply targeting the antioxidant network. Instead,</a:t>
            </a:r>
          </a:p>
          <a:p>
            <a:pPr>
              <a:lnSpc>
                <a:spcPct val="120000"/>
              </a:lnSpc>
              <a:spcBef>
                <a:spcPts val="625"/>
              </a:spcBef>
              <a:buClr>
                <a:schemeClr val="accent1"/>
              </a:buClr>
            </a:pPr>
            <a:r>
              <a:rPr lang="en-US" sz="1000" dirty="0">
                <a:solidFill>
                  <a:srgbClr val="000000"/>
                </a:solidFill>
                <a:latin typeface="AdvPSA183"/>
              </a:rPr>
              <a:t>          </a:t>
            </a:r>
            <a:r>
              <a:rPr lang="en-US" sz="1000" b="0" i="0" dirty="0">
                <a:solidFill>
                  <a:srgbClr val="000000"/>
                </a:solidFill>
                <a:effectLst/>
                <a:latin typeface="AdvPSA183"/>
              </a:rPr>
              <a:t> unique   biochemical and metabolic changes downstream of </a:t>
            </a:r>
          </a:p>
          <a:p>
            <a:pPr>
              <a:lnSpc>
                <a:spcPct val="120000"/>
              </a:lnSpc>
              <a:spcBef>
                <a:spcPts val="625"/>
              </a:spcBef>
              <a:buClr>
                <a:schemeClr val="accent1"/>
              </a:buClr>
            </a:pPr>
            <a:r>
              <a:rPr lang="en-US" sz="1000" dirty="0">
                <a:solidFill>
                  <a:srgbClr val="000000"/>
                </a:solidFill>
                <a:latin typeface="AdvPSA183"/>
              </a:rPr>
              <a:t>          </a:t>
            </a:r>
            <a:r>
              <a:rPr lang="en-US" sz="1000" b="0" i="0" dirty="0">
                <a:solidFill>
                  <a:srgbClr val="000000"/>
                </a:solidFill>
                <a:effectLst/>
                <a:latin typeface="AdvPSA183"/>
              </a:rPr>
              <a:t>GSH depletion were likely to be responsible for the selective</a:t>
            </a:r>
          </a:p>
          <a:p>
            <a:pPr>
              <a:lnSpc>
                <a:spcPct val="120000"/>
              </a:lnSpc>
              <a:spcBef>
                <a:spcPts val="625"/>
              </a:spcBef>
              <a:buClr>
                <a:schemeClr val="accent1"/>
              </a:buClr>
            </a:pPr>
            <a:r>
              <a:rPr lang="en-US" sz="1000" dirty="0">
                <a:solidFill>
                  <a:srgbClr val="000000"/>
                </a:solidFill>
                <a:latin typeface="AdvPSA183"/>
              </a:rPr>
              <a:t>          </a:t>
            </a:r>
            <a:r>
              <a:rPr lang="en-US" sz="1000" b="0" i="0" dirty="0">
                <a:solidFill>
                  <a:srgbClr val="000000"/>
                </a:solidFill>
                <a:effectLst/>
                <a:latin typeface="AdvPSA183"/>
              </a:rPr>
              <a:t> induction of ferroptosis.</a:t>
            </a:r>
            <a:r>
              <a:rPr lang="en-US" sz="1000" dirty="0"/>
              <a:t> </a:t>
            </a:r>
          </a:p>
          <a:p>
            <a:pPr>
              <a:lnSpc>
                <a:spcPct val="120000"/>
              </a:lnSpc>
              <a:spcBef>
                <a:spcPts val="625"/>
              </a:spcBef>
              <a:buClr>
                <a:schemeClr val="accent1"/>
              </a:buClr>
            </a:pPr>
            <a:r>
              <a:rPr lang="en-US" sz="1400" b="0" i="0" dirty="0">
                <a:solidFill>
                  <a:srgbClr val="000000"/>
                </a:solidFill>
                <a:effectLst/>
                <a:latin typeface="AdvPSA183"/>
              </a:rPr>
              <a:t>treated BJeLR cells with either GSH-depleting reagents (</a:t>
            </a:r>
            <a:r>
              <a:rPr lang="en-US" sz="1400" b="0" i="0" dirty="0" err="1">
                <a:solidFill>
                  <a:srgbClr val="000000"/>
                </a:solidFill>
                <a:effectLst/>
                <a:latin typeface="AdvPSA183"/>
              </a:rPr>
              <a:t>erastin</a:t>
            </a:r>
            <a:r>
              <a:rPr lang="en-US" sz="1400" b="0" i="0" dirty="0">
                <a:solidFill>
                  <a:srgbClr val="000000"/>
                </a:solidFill>
                <a:effectLst/>
                <a:latin typeface="AdvPSA183"/>
              </a:rPr>
              <a:t> or BSO) or other antioxidant-targeting reagents (DETC, DIA, and DCNB)</a:t>
            </a:r>
            <a:r>
              <a:rPr lang="en-US" sz="1400" dirty="0"/>
              <a:t> </a:t>
            </a:r>
          </a:p>
          <a:p>
            <a:pPr>
              <a:lnSpc>
                <a:spcPct val="120000"/>
              </a:lnSpc>
              <a:spcBef>
                <a:spcPts val="625"/>
              </a:spcBef>
              <a:buClr>
                <a:schemeClr val="accent1"/>
              </a:buClr>
            </a:pPr>
            <a:r>
              <a:rPr lang="en-US" sz="1200" b="0" i="0" dirty="0">
                <a:solidFill>
                  <a:srgbClr val="000000"/>
                </a:solidFill>
                <a:effectLst/>
                <a:latin typeface="AdvPSA183"/>
              </a:rPr>
              <a:t>GSH-depleting reagents strongly increased BODIPY-C11 and H2DCF signals, whereas other antioxidant inhibitors did not increase the fluorescence signals from either ROS sensor, indicating that both cytosolic and lipid ROS levels were increased selectively by GSH depletion in the oncogenic HRAS-containing cell lines </a:t>
            </a:r>
            <a:br>
              <a:rPr lang="en-US" sz="1200" dirty="0"/>
            </a:br>
            <a:br>
              <a:rPr lang="en-US" sz="1050" dirty="0"/>
            </a:br>
            <a:endParaRPr lang="en-US" sz="1000" dirty="0"/>
          </a:p>
          <a:p>
            <a:pPr>
              <a:lnSpc>
                <a:spcPct val="120000"/>
              </a:lnSpc>
              <a:spcBef>
                <a:spcPts val="625"/>
              </a:spcBef>
              <a:buClr>
                <a:schemeClr val="accent1"/>
              </a:buClr>
            </a:pPr>
            <a:br>
              <a:rPr lang="en-US" sz="1000" dirty="0"/>
            </a:br>
            <a:br>
              <a:rPr lang="en-US" sz="1600" dirty="0"/>
            </a:br>
            <a:r>
              <a:rPr lang="en-US" sz="1400" dirty="0"/>
              <a:t> </a:t>
            </a:r>
            <a:br>
              <a:rPr lang="en-US" sz="1600" dirty="0"/>
            </a:br>
            <a:r>
              <a:rPr lang="en-US" sz="1400" dirty="0"/>
              <a:t> </a:t>
            </a:r>
            <a:br>
              <a:rPr lang="en-US" sz="2400" dirty="0"/>
            </a:br>
            <a:br>
              <a:rPr lang="en-US" sz="2000" dirty="0"/>
            </a:br>
            <a:endParaRPr lang="en-US" sz="1600" dirty="0"/>
          </a:p>
        </p:txBody>
      </p:sp>
      <p:pic>
        <p:nvPicPr>
          <p:cNvPr id="9" name="Picture 8">
            <a:extLst>
              <a:ext uri="{FF2B5EF4-FFF2-40B4-BE49-F238E27FC236}">
                <a16:creationId xmlns:a16="http://schemas.microsoft.com/office/drawing/2014/main" id="{F085927F-CE4A-E8F5-B3B1-A459E60DE270}"/>
              </a:ext>
            </a:extLst>
          </p:cNvPr>
          <p:cNvPicPr>
            <a:picLocks noChangeAspect="1"/>
          </p:cNvPicPr>
          <p:nvPr/>
        </p:nvPicPr>
        <p:blipFill>
          <a:blip r:embed="rId2"/>
          <a:stretch>
            <a:fillRect/>
          </a:stretch>
        </p:blipFill>
        <p:spPr>
          <a:xfrm>
            <a:off x="5754106" y="970574"/>
            <a:ext cx="2303788" cy="1841333"/>
          </a:xfrm>
          <a:prstGeom prst="rect">
            <a:avLst/>
          </a:prstGeom>
        </p:spPr>
      </p:pic>
      <p:sp>
        <p:nvSpPr>
          <p:cNvPr id="12" name="TextBox 11">
            <a:extLst>
              <a:ext uri="{FF2B5EF4-FFF2-40B4-BE49-F238E27FC236}">
                <a16:creationId xmlns:a16="http://schemas.microsoft.com/office/drawing/2014/main" id="{48C2D571-903B-2F98-861E-0089661DFFE1}"/>
              </a:ext>
            </a:extLst>
          </p:cNvPr>
          <p:cNvSpPr txBox="1"/>
          <p:nvPr/>
        </p:nvSpPr>
        <p:spPr>
          <a:xfrm>
            <a:off x="5040662" y="2894991"/>
            <a:ext cx="3130378" cy="416011"/>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i="0" dirty="0">
                <a:solidFill>
                  <a:srgbClr val="000000"/>
                </a:solidFill>
                <a:effectLst/>
                <a:latin typeface="AdvPSA183"/>
              </a:rPr>
              <a:t>Figure3: </a:t>
            </a:r>
            <a:r>
              <a:rPr lang="en-US" sz="800" b="0" i="0" dirty="0">
                <a:solidFill>
                  <a:srgbClr val="000000"/>
                </a:solidFill>
                <a:effectLst/>
                <a:latin typeface="AdvPSA183"/>
              </a:rPr>
              <a:t>Basal ROS levels among BJ-derived cell lines were compared (n = 8)</a:t>
            </a:r>
            <a:r>
              <a:rPr lang="en-US" sz="800" dirty="0"/>
              <a:t> </a:t>
            </a:r>
            <a:br>
              <a:rPr lang="en-US" sz="2000" dirty="0"/>
            </a:br>
            <a:endParaRPr lang="en-US" sz="1600" dirty="0"/>
          </a:p>
        </p:txBody>
      </p:sp>
      <p:pic>
        <p:nvPicPr>
          <p:cNvPr id="14" name="Picture 13">
            <a:extLst>
              <a:ext uri="{FF2B5EF4-FFF2-40B4-BE49-F238E27FC236}">
                <a16:creationId xmlns:a16="http://schemas.microsoft.com/office/drawing/2014/main" id="{EFB09AA7-AB83-EF56-5ED3-B9DD5996BE58}"/>
              </a:ext>
            </a:extLst>
          </p:cNvPr>
          <p:cNvPicPr>
            <a:picLocks noChangeAspect="1"/>
          </p:cNvPicPr>
          <p:nvPr/>
        </p:nvPicPr>
        <p:blipFill>
          <a:blip r:embed="rId3"/>
          <a:stretch>
            <a:fillRect/>
          </a:stretch>
        </p:blipFill>
        <p:spPr>
          <a:xfrm>
            <a:off x="5153414" y="3247690"/>
            <a:ext cx="2148586" cy="2044226"/>
          </a:xfrm>
          <a:prstGeom prst="rect">
            <a:avLst/>
          </a:prstGeom>
        </p:spPr>
      </p:pic>
      <p:sp>
        <p:nvSpPr>
          <p:cNvPr id="15" name="TextBox 14">
            <a:extLst>
              <a:ext uri="{FF2B5EF4-FFF2-40B4-BE49-F238E27FC236}">
                <a16:creationId xmlns:a16="http://schemas.microsoft.com/office/drawing/2014/main" id="{21044A6F-6404-C491-F30D-8C75CD6E3D1B}"/>
              </a:ext>
            </a:extLst>
          </p:cNvPr>
          <p:cNvSpPr txBox="1"/>
          <p:nvPr/>
        </p:nvSpPr>
        <p:spPr>
          <a:xfrm>
            <a:off x="5153414" y="5235419"/>
            <a:ext cx="4400294" cy="563744"/>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i="0" dirty="0">
                <a:solidFill>
                  <a:srgbClr val="000000"/>
                </a:solidFill>
                <a:effectLst/>
                <a:latin typeface="AdvPSA183"/>
              </a:rPr>
              <a:t>Figure4</a:t>
            </a:r>
            <a:r>
              <a:rPr lang="en-US" sz="800" b="0" i="0" dirty="0">
                <a:solidFill>
                  <a:srgbClr val="000000"/>
                </a:solidFill>
                <a:effectLst/>
                <a:latin typeface="AdvPSA183"/>
              </a:rPr>
              <a:t>: GSH-depleting reagents elevated both cytosolic and lipid ROS level, whereas other antioxidant inhibitors did not (n = 3)</a:t>
            </a:r>
            <a:r>
              <a:rPr lang="en-US" sz="800" dirty="0"/>
              <a:t> </a:t>
            </a:r>
            <a:br>
              <a:rPr lang="en-US" sz="2000" dirty="0"/>
            </a:br>
            <a:endParaRPr lang="en-US" sz="1600" dirty="0"/>
          </a:p>
        </p:txBody>
      </p:sp>
      <p:sp>
        <p:nvSpPr>
          <p:cNvPr id="4" name="Titel 1">
            <a:extLst>
              <a:ext uri="{FF2B5EF4-FFF2-40B4-BE49-F238E27FC236}">
                <a16:creationId xmlns:a16="http://schemas.microsoft.com/office/drawing/2014/main" id="{58F8E2C6-8B4C-9CD3-FF83-453D9BC17CBC}"/>
              </a:ext>
            </a:extLst>
          </p:cNvPr>
          <p:cNvSpPr txBox="1">
            <a:spLocks/>
          </p:cNvSpPr>
          <p:nvPr/>
        </p:nvSpPr>
        <p:spPr>
          <a:xfrm>
            <a:off x="413369" y="473190"/>
            <a:ext cx="6956277" cy="589829"/>
          </a:xfrm>
          <a:prstGeom prst="rect">
            <a:avLst/>
          </a:prstGeom>
        </p:spPr>
        <p:txBody>
          <a:bodyPr vert="horz" lIns="0" tIns="0" rIns="0" bIns="0" rtlCol="0" anchor="t">
            <a:noAutofit/>
          </a:bodyPr>
          <a:lstStyle>
            <a:lvl1pPr algn="l" defTabSz="571454" rtl="0" eaLnBrk="1" latinLnBrk="0" hangingPunct="1">
              <a:lnSpc>
                <a:spcPct val="90000"/>
              </a:lnSpc>
              <a:spcBef>
                <a:spcPct val="0"/>
              </a:spcBef>
              <a:buNone/>
              <a:defRPr sz="1800" b="1" kern="1200">
                <a:solidFill>
                  <a:schemeClr val="tx1"/>
                </a:solidFill>
                <a:latin typeface="+mj-lt"/>
                <a:ea typeface="+mj-ea"/>
                <a:cs typeface="+mj-cs"/>
              </a:defRPr>
            </a:lvl1pPr>
          </a:lstStyle>
          <a:p>
            <a:r>
              <a:rPr lang="en-US" dirty="0" err="1">
                <a:latin typeface="AdvPSHN-H"/>
              </a:rPr>
              <a:t>Erastin</a:t>
            </a:r>
            <a:r>
              <a:rPr lang="en-US" dirty="0">
                <a:latin typeface="AdvPSHN-H"/>
              </a:rPr>
              <a:t> Depletes Glutathione to Trigger Selective Ferroptosis</a:t>
            </a:r>
            <a:r>
              <a:rPr lang="en-US" dirty="0"/>
              <a:t> </a:t>
            </a:r>
            <a:br>
              <a:rPr lang="en-US" dirty="0"/>
            </a:br>
            <a:endParaRPr lang="de-DE" dirty="0"/>
          </a:p>
        </p:txBody>
      </p:sp>
    </p:spTree>
    <p:extLst>
      <p:ext uri="{BB962C8B-B14F-4D97-AF65-F5344CB8AC3E}">
        <p14:creationId xmlns:p14="http://schemas.microsoft.com/office/powerpoint/2010/main" val="4141569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579A6C-3E66-4FD7-83F4-4A947905A0FB}"/>
              </a:ext>
            </a:extLst>
          </p:cNvPr>
          <p:cNvSpPr>
            <a:spLocks noGrp="1"/>
          </p:cNvSpPr>
          <p:nvPr>
            <p:ph type="title"/>
          </p:nvPr>
        </p:nvSpPr>
        <p:spPr>
          <a:xfrm>
            <a:off x="378599" y="692284"/>
            <a:ext cx="6923401" cy="278290"/>
          </a:xfrm>
        </p:spPr>
        <p:txBody>
          <a:bodyPr/>
          <a:lstStyle/>
          <a:p>
            <a:r>
              <a:rPr lang="en-US" sz="1800" i="0" dirty="0">
                <a:solidFill>
                  <a:srgbClr val="000000"/>
                </a:solidFill>
                <a:effectLst/>
                <a:latin typeface="AdvPSA183"/>
              </a:rPr>
              <a:t>We considered that one consequence of GSH depletion could be inactivation of glutathione-dependent peroxidases (GPXs).</a:t>
            </a:r>
            <a:r>
              <a:rPr lang="en-US" dirty="0"/>
              <a:t> </a:t>
            </a:r>
            <a:br>
              <a:rPr lang="en-US" dirty="0"/>
            </a:br>
            <a:endParaRPr lang="de-DE" dirty="0"/>
          </a:p>
        </p:txBody>
      </p:sp>
      <p:sp>
        <p:nvSpPr>
          <p:cNvPr id="5" name="Datumsplatzhalter 4">
            <a:extLst>
              <a:ext uri="{FF2B5EF4-FFF2-40B4-BE49-F238E27FC236}">
                <a16:creationId xmlns:a16="http://schemas.microsoft.com/office/drawing/2014/main" id="{797E7271-C4BB-4984-B33A-06F0116A79DA}"/>
              </a:ext>
            </a:extLst>
          </p:cNvPr>
          <p:cNvSpPr>
            <a:spLocks noGrp="1"/>
          </p:cNvSpPr>
          <p:nvPr>
            <p:ph type="dt" sz="half" idx="10"/>
          </p:nvPr>
        </p:nvSpPr>
        <p:spPr/>
        <p:txBody>
          <a:bodyPr/>
          <a:lstStyle/>
          <a:p>
            <a:r>
              <a:rPr lang="en-US"/>
              <a:t>June 27</a:t>
            </a:r>
            <a:endParaRPr lang="de-DE" dirty="0"/>
          </a:p>
        </p:txBody>
      </p:sp>
      <p:sp>
        <p:nvSpPr>
          <p:cNvPr id="6" name="Fußzeilenplatzhalter 5">
            <a:extLst>
              <a:ext uri="{FF2B5EF4-FFF2-40B4-BE49-F238E27FC236}">
                <a16:creationId xmlns:a16="http://schemas.microsoft.com/office/drawing/2014/main" id="{C69D40C1-AE25-42F6-A31E-7D076BAD2573}"/>
              </a:ext>
            </a:extLst>
          </p:cNvPr>
          <p:cNvSpPr>
            <a:spLocks noGrp="1"/>
          </p:cNvSpPr>
          <p:nvPr>
            <p:ph type="ftr" sz="quarter" idx="11"/>
          </p:nvPr>
        </p:nvSpPr>
        <p:spPr/>
        <p:txBody>
          <a:bodyPr/>
          <a:lstStyle/>
          <a:p>
            <a:r>
              <a:rPr lang="de-DE"/>
              <a:t>University of Stuttgart</a:t>
            </a:r>
            <a:endParaRPr lang="de-DE" dirty="0"/>
          </a:p>
        </p:txBody>
      </p:sp>
      <p:sp>
        <p:nvSpPr>
          <p:cNvPr id="7" name="Foliennummernplatzhalter 6">
            <a:extLst>
              <a:ext uri="{FF2B5EF4-FFF2-40B4-BE49-F238E27FC236}">
                <a16:creationId xmlns:a16="http://schemas.microsoft.com/office/drawing/2014/main" id="{D27CF416-9300-415A-9D06-6CE9A460FDD6}"/>
              </a:ext>
            </a:extLst>
          </p:cNvPr>
          <p:cNvSpPr>
            <a:spLocks noGrp="1"/>
          </p:cNvSpPr>
          <p:nvPr>
            <p:ph type="sldNum" sz="quarter" idx="12"/>
          </p:nvPr>
        </p:nvSpPr>
        <p:spPr/>
        <p:txBody>
          <a:bodyPr/>
          <a:lstStyle/>
          <a:p>
            <a:fld id="{9E82CC3C-1DC0-4FDA-9590-6CC506AB67F8}" type="slidenum">
              <a:rPr lang="de-DE" smtClean="0"/>
              <a:t>25</a:t>
            </a:fld>
            <a:endParaRPr lang="de-DE" dirty="0"/>
          </a:p>
        </p:txBody>
      </p:sp>
      <p:sp>
        <p:nvSpPr>
          <p:cNvPr id="4" name="TextBox 3">
            <a:extLst>
              <a:ext uri="{FF2B5EF4-FFF2-40B4-BE49-F238E27FC236}">
                <a16:creationId xmlns:a16="http://schemas.microsoft.com/office/drawing/2014/main" id="{498D4BFA-45E9-D60F-001B-D5B6B65248D7}"/>
              </a:ext>
            </a:extLst>
          </p:cNvPr>
          <p:cNvSpPr txBox="1"/>
          <p:nvPr/>
        </p:nvSpPr>
        <p:spPr>
          <a:xfrm>
            <a:off x="486032" y="1614616"/>
            <a:ext cx="6252519" cy="2007216"/>
          </a:xfrm>
          <a:prstGeom prst="rect">
            <a:avLst/>
          </a:prstGeom>
          <a:noFill/>
        </p:spPr>
        <p:txBody>
          <a:bodyPr wrap="square" lIns="0" tIns="0" rIns="0" bIns="0" rtlCol="0">
            <a:spAutoFit/>
          </a:bodyPr>
          <a:lstStyle/>
          <a:p>
            <a:pPr marL="179388" indent="-179388">
              <a:lnSpc>
                <a:spcPct val="120000"/>
              </a:lnSpc>
              <a:spcBef>
                <a:spcPts val="625"/>
              </a:spcBef>
              <a:buClr>
                <a:schemeClr val="accent1"/>
              </a:buClr>
              <a:buFont typeface="Arial" panose="020B0604020202020204" pitchFamily="34" charset="0"/>
              <a:buChar char="•"/>
            </a:pPr>
            <a:r>
              <a:rPr lang="en-US" sz="1400" b="0" i="0" dirty="0">
                <a:solidFill>
                  <a:srgbClr val="000000"/>
                </a:solidFill>
                <a:effectLst/>
                <a:latin typeface="AdvPSA183"/>
              </a:rPr>
              <a:t>GPXs catalyze the reduction of hydrogen peroxide and organic hydroperoxides to water or the corresponding alcohols, using GSH as an essential cofactor</a:t>
            </a:r>
            <a:r>
              <a:rPr lang="en-US" sz="1400" dirty="0"/>
              <a:t> </a:t>
            </a:r>
          </a:p>
          <a:p>
            <a:pPr marL="179388" indent="-179388">
              <a:lnSpc>
                <a:spcPct val="120000"/>
              </a:lnSpc>
              <a:spcBef>
                <a:spcPts val="625"/>
              </a:spcBef>
              <a:buClr>
                <a:schemeClr val="accent1"/>
              </a:buClr>
              <a:buFont typeface="Arial" panose="020B0604020202020204" pitchFamily="34" charset="0"/>
              <a:buChar char="•"/>
            </a:pPr>
            <a:r>
              <a:rPr lang="en-US" sz="1400" b="0" i="0" dirty="0">
                <a:solidFill>
                  <a:srgbClr val="000000"/>
                </a:solidFill>
                <a:effectLst/>
                <a:latin typeface="AdvPSA183"/>
              </a:rPr>
              <a:t>The total activity of GPXs in BJeLR cells was examined using </a:t>
            </a:r>
            <a:r>
              <a:rPr lang="en-US" sz="1400" b="0" i="1" dirty="0">
                <a:solidFill>
                  <a:srgbClr val="000000"/>
                </a:solidFill>
                <a:effectLst/>
                <a:latin typeface="Advhelvneue-italic"/>
              </a:rPr>
              <a:t>tert</a:t>
            </a:r>
            <a:r>
              <a:rPr lang="en-US" sz="1400" b="0" i="0" dirty="0">
                <a:solidFill>
                  <a:srgbClr val="000000"/>
                </a:solidFill>
                <a:effectLst/>
                <a:latin typeface="AdvPSA183"/>
              </a:rPr>
              <a:t>-</a:t>
            </a:r>
            <a:r>
              <a:rPr lang="en-US" sz="1400" b="0" i="0" dirty="0" err="1">
                <a:solidFill>
                  <a:srgbClr val="000000"/>
                </a:solidFill>
                <a:effectLst/>
                <a:latin typeface="AdvPSA183"/>
              </a:rPr>
              <a:t>butylhydroperoxide</a:t>
            </a:r>
            <a:r>
              <a:rPr lang="en-US" sz="1400" b="0" i="0" dirty="0">
                <a:solidFill>
                  <a:srgbClr val="000000"/>
                </a:solidFill>
                <a:effectLst/>
                <a:latin typeface="AdvPSA183"/>
              </a:rPr>
              <a:t> (</a:t>
            </a:r>
            <a:r>
              <a:rPr lang="en-US" sz="1400" b="0" i="0" dirty="0" err="1">
                <a:solidFill>
                  <a:srgbClr val="000000"/>
                </a:solidFill>
                <a:effectLst/>
                <a:latin typeface="AdvPSA183"/>
              </a:rPr>
              <a:t>tBuOOH</a:t>
            </a:r>
            <a:r>
              <a:rPr lang="en-US" sz="1400" b="0" i="0" dirty="0">
                <a:solidFill>
                  <a:srgbClr val="000000"/>
                </a:solidFill>
                <a:effectLst/>
                <a:latin typeface="AdvPSA183"/>
              </a:rPr>
              <a:t>) as a substrate, by monitoring the rate of NADPH oxidation, which is coupled to the </a:t>
            </a:r>
            <a:r>
              <a:rPr lang="en-US" sz="1400" b="0" i="0" dirty="0" err="1">
                <a:solidFill>
                  <a:srgbClr val="000000"/>
                </a:solidFill>
                <a:effectLst/>
                <a:latin typeface="AdvPSA183"/>
              </a:rPr>
              <a:t>tBuOOHreducing</a:t>
            </a:r>
            <a:r>
              <a:rPr lang="en-US" sz="1400" b="0" i="0" dirty="0">
                <a:solidFill>
                  <a:srgbClr val="000000"/>
                </a:solidFill>
                <a:effectLst/>
                <a:latin typeface="AdvPSA183"/>
              </a:rPr>
              <a:t> activity of GPXs in cell lysates</a:t>
            </a:r>
            <a:r>
              <a:rPr lang="en-US" sz="1400" dirty="0"/>
              <a:t> </a:t>
            </a:r>
            <a:br>
              <a:rPr lang="en-US" sz="2400" dirty="0"/>
            </a:br>
            <a:br>
              <a:rPr lang="en-US" sz="2000" dirty="0"/>
            </a:br>
            <a:endParaRPr lang="en-US" sz="1600" dirty="0"/>
          </a:p>
        </p:txBody>
      </p:sp>
      <p:pic>
        <p:nvPicPr>
          <p:cNvPr id="10" name="Picture 9">
            <a:extLst>
              <a:ext uri="{FF2B5EF4-FFF2-40B4-BE49-F238E27FC236}">
                <a16:creationId xmlns:a16="http://schemas.microsoft.com/office/drawing/2014/main" id="{4893E6FF-7B41-8533-7B3E-50CD6A758C58}"/>
              </a:ext>
            </a:extLst>
          </p:cNvPr>
          <p:cNvPicPr>
            <a:picLocks noChangeAspect="1"/>
          </p:cNvPicPr>
          <p:nvPr/>
        </p:nvPicPr>
        <p:blipFill>
          <a:blip r:embed="rId2"/>
          <a:stretch>
            <a:fillRect/>
          </a:stretch>
        </p:blipFill>
        <p:spPr>
          <a:xfrm>
            <a:off x="755037" y="3014026"/>
            <a:ext cx="2268249" cy="1689800"/>
          </a:xfrm>
          <a:prstGeom prst="rect">
            <a:avLst/>
          </a:prstGeom>
        </p:spPr>
      </p:pic>
      <p:sp>
        <p:nvSpPr>
          <p:cNvPr id="11" name="TextBox 10">
            <a:extLst>
              <a:ext uri="{FF2B5EF4-FFF2-40B4-BE49-F238E27FC236}">
                <a16:creationId xmlns:a16="http://schemas.microsoft.com/office/drawing/2014/main" id="{CE83AB32-B065-2E22-BA54-F3B5AC88CB2D}"/>
              </a:ext>
            </a:extLst>
          </p:cNvPr>
          <p:cNvSpPr txBox="1"/>
          <p:nvPr/>
        </p:nvSpPr>
        <p:spPr>
          <a:xfrm>
            <a:off x="659026" y="4647528"/>
            <a:ext cx="4942703" cy="281872"/>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i="0" dirty="0">
                <a:solidFill>
                  <a:srgbClr val="000000"/>
                </a:solidFill>
                <a:effectLst/>
                <a:latin typeface="AdvPSA183"/>
              </a:rPr>
              <a:t>Figure5</a:t>
            </a:r>
            <a:r>
              <a:rPr lang="en-US" sz="800" b="0" i="0" dirty="0">
                <a:solidFill>
                  <a:srgbClr val="000000"/>
                </a:solidFill>
                <a:effectLst/>
                <a:latin typeface="AdvPSA183"/>
              </a:rPr>
              <a:t>: GSH-depleting reagents (ERA and BSO) inhibited GPX activity. Rel. Abs., relative absorbance</a:t>
            </a:r>
            <a:r>
              <a:rPr lang="en-US" sz="800" dirty="0"/>
              <a:t> </a:t>
            </a:r>
            <a:br>
              <a:rPr lang="en-US" sz="800" dirty="0"/>
            </a:br>
            <a:endParaRPr lang="en-US" sz="800" dirty="0"/>
          </a:p>
        </p:txBody>
      </p:sp>
      <p:sp>
        <p:nvSpPr>
          <p:cNvPr id="13" name="TextBox 12">
            <a:extLst>
              <a:ext uri="{FF2B5EF4-FFF2-40B4-BE49-F238E27FC236}">
                <a16:creationId xmlns:a16="http://schemas.microsoft.com/office/drawing/2014/main" id="{614B6A4B-F42B-5D25-1A9A-F846F4048670}"/>
              </a:ext>
            </a:extLst>
          </p:cNvPr>
          <p:cNvSpPr txBox="1"/>
          <p:nvPr/>
        </p:nvSpPr>
        <p:spPr>
          <a:xfrm>
            <a:off x="3023286" y="3312578"/>
            <a:ext cx="4720281" cy="1309269"/>
          </a:xfrm>
          <a:prstGeom prst="rect">
            <a:avLst/>
          </a:prstGeom>
          <a:noFill/>
        </p:spPr>
        <p:txBody>
          <a:bodyPr wrap="square" lIns="0" tIns="0" rIns="0" bIns="0" rtlCol="0">
            <a:spAutoFit/>
          </a:bodyPr>
          <a:lstStyle/>
          <a:p>
            <a:pPr>
              <a:lnSpc>
                <a:spcPct val="120000"/>
              </a:lnSpc>
              <a:spcBef>
                <a:spcPts val="625"/>
              </a:spcBef>
              <a:buClr>
                <a:schemeClr val="accent1"/>
              </a:buClr>
            </a:pPr>
            <a:r>
              <a:rPr lang="en-US" sz="1200" b="0" i="0" dirty="0">
                <a:solidFill>
                  <a:srgbClr val="000000"/>
                </a:solidFill>
                <a:effectLst/>
                <a:latin typeface="AdvPSA183"/>
              </a:rPr>
              <a:t>Figure5 inter: these data indicate that </a:t>
            </a:r>
            <a:r>
              <a:rPr lang="en-US" sz="1200" b="0" i="0" dirty="0" err="1">
                <a:solidFill>
                  <a:srgbClr val="000000"/>
                </a:solidFill>
                <a:effectLst/>
                <a:latin typeface="AdvPSA183"/>
              </a:rPr>
              <a:t>erastin</a:t>
            </a:r>
            <a:r>
              <a:rPr lang="en-US" sz="1200" b="0" i="0" dirty="0">
                <a:solidFill>
                  <a:srgbClr val="000000"/>
                </a:solidFill>
                <a:effectLst/>
                <a:latin typeface="AdvPSA183"/>
              </a:rPr>
              <a:t> and BSO inactivate cellular GPXs, leading to the generation of cytoplasmic and lipid ROS. Other antioxidant inhibitors did not deplete GSH, an essential cofactor for GPX enzyme activity, and therefore, did not inhibit GPX activity and did not cause accumulation of peroxides.</a:t>
            </a:r>
            <a:r>
              <a:rPr lang="en-US" sz="1200" dirty="0"/>
              <a:t> </a:t>
            </a:r>
            <a:br>
              <a:rPr lang="en-US" sz="1200" dirty="0"/>
            </a:br>
            <a:endParaRPr lang="en-US" sz="1200" dirty="0"/>
          </a:p>
        </p:txBody>
      </p:sp>
    </p:spTree>
    <p:extLst>
      <p:ext uri="{BB962C8B-B14F-4D97-AF65-F5344CB8AC3E}">
        <p14:creationId xmlns:p14="http://schemas.microsoft.com/office/powerpoint/2010/main" val="1217850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797E7271-C4BB-4984-B33A-06F0116A79DA}"/>
              </a:ext>
            </a:extLst>
          </p:cNvPr>
          <p:cNvSpPr>
            <a:spLocks noGrp="1"/>
          </p:cNvSpPr>
          <p:nvPr>
            <p:ph type="dt" sz="half" idx="10"/>
          </p:nvPr>
        </p:nvSpPr>
        <p:spPr/>
        <p:txBody>
          <a:bodyPr/>
          <a:lstStyle/>
          <a:p>
            <a:r>
              <a:rPr lang="en-US"/>
              <a:t>June 27</a:t>
            </a:r>
            <a:endParaRPr lang="de-DE" dirty="0"/>
          </a:p>
        </p:txBody>
      </p:sp>
      <p:sp>
        <p:nvSpPr>
          <p:cNvPr id="6" name="Fußzeilenplatzhalter 5">
            <a:extLst>
              <a:ext uri="{FF2B5EF4-FFF2-40B4-BE49-F238E27FC236}">
                <a16:creationId xmlns:a16="http://schemas.microsoft.com/office/drawing/2014/main" id="{C69D40C1-AE25-42F6-A31E-7D076BAD2573}"/>
              </a:ext>
            </a:extLst>
          </p:cNvPr>
          <p:cNvSpPr>
            <a:spLocks noGrp="1"/>
          </p:cNvSpPr>
          <p:nvPr>
            <p:ph type="ftr" sz="quarter" idx="11"/>
          </p:nvPr>
        </p:nvSpPr>
        <p:spPr/>
        <p:txBody>
          <a:bodyPr/>
          <a:lstStyle/>
          <a:p>
            <a:r>
              <a:rPr lang="de-DE"/>
              <a:t>University of Stuttgart</a:t>
            </a:r>
            <a:endParaRPr lang="de-DE" dirty="0"/>
          </a:p>
        </p:txBody>
      </p:sp>
      <p:sp>
        <p:nvSpPr>
          <p:cNvPr id="7" name="Foliennummernplatzhalter 6">
            <a:extLst>
              <a:ext uri="{FF2B5EF4-FFF2-40B4-BE49-F238E27FC236}">
                <a16:creationId xmlns:a16="http://schemas.microsoft.com/office/drawing/2014/main" id="{D27CF416-9300-415A-9D06-6CE9A460FDD6}"/>
              </a:ext>
            </a:extLst>
          </p:cNvPr>
          <p:cNvSpPr>
            <a:spLocks noGrp="1"/>
          </p:cNvSpPr>
          <p:nvPr>
            <p:ph type="sldNum" sz="quarter" idx="12"/>
          </p:nvPr>
        </p:nvSpPr>
        <p:spPr/>
        <p:txBody>
          <a:bodyPr/>
          <a:lstStyle/>
          <a:p>
            <a:fld id="{9E82CC3C-1DC0-4FDA-9590-6CC506AB67F8}" type="slidenum">
              <a:rPr lang="de-DE" smtClean="0"/>
              <a:t>26</a:t>
            </a:fld>
            <a:endParaRPr lang="de-DE" dirty="0"/>
          </a:p>
        </p:txBody>
      </p:sp>
      <p:sp>
        <p:nvSpPr>
          <p:cNvPr id="8" name="Title 7">
            <a:extLst>
              <a:ext uri="{FF2B5EF4-FFF2-40B4-BE49-F238E27FC236}">
                <a16:creationId xmlns:a16="http://schemas.microsoft.com/office/drawing/2014/main" id="{A639315D-6C31-23BB-4E81-ED068BD6E37B}"/>
              </a:ext>
            </a:extLst>
          </p:cNvPr>
          <p:cNvSpPr>
            <a:spLocks noGrp="1"/>
          </p:cNvSpPr>
          <p:nvPr>
            <p:ph type="title"/>
          </p:nvPr>
        </p:nvSpPr>
        <p:spPr/>
        <p:txBody>
          <a:bodyPr/>
          <a:lstStyle/>
          <a:p>
            <a:r>
              <a:rPr lang="en-US" sz="1800" i="0" dirty="0">
                <a:effectLst/>
                <a:latin typeface="AdvPSHN-H"/>
              </a:rPr>
              <a:t>RSL3 Binds to and Inactivates GPX4</a:t>
            </a:r>
            <a:r>
              <a:rPr lang="en-US" dirty="0"/>
              <a:t> </a:t>
            </a:r>
            <a:br>
              <a:rPr lang="en-US" dirty="0"/>
            </a:br>
            <a:endParaRPr lang="en-US" dirty="0"/>
          </a:p>
        </p:txBody>
      </p:sp>
      <p:pic>
        <p:nvPicPr>
          <p:cNvPr id="10" name="Picture 9">
            <a:extLst>
              <a:ext uri="{FF2B5EF4-FFF2-40B4-BE49-F238E27FC236}">
                <a16:creationId xmlns:a16="http://schemas.microsoft.com/office/drawing/2014/main" id="{71C18257-D0F4-4A0C-0DAC-45CF0C3810E3}"/>
              </a:ext>
            </a:extLst>
          </p:cNvPr>
          <p:cNvPicPr>
            <a:picLocks noChangeAspect="1"/>
          </p:cNvPicPr>
          <p:nvPr/>
        </p:nvPicPr>
        <p:blipFill>
          <a:blip r:embed="rId2"/>
          <a:stretch>
            <a:fillRect/>
          </a:stretch>
        </p:blipFill>
        <p:spPr>
          <a:xfrm>
            <a:off x="4290241" y="412200"/>
            <a:ext cx="2939496" cy="2105538"/>
          </a:xfrm>
          <a:prstGeom prst="rect">
            <a:avLst/>
          </a:prstGeom>
        </p:spPr>
      </p:pic>
      <p:sp>
        <p:nvSpPr>
          <p:cNvPr id="13" name="TextBox 12">
            <a:extLst>
              <a:ext uri="{FF2B5EF4-FFF2-40B4-BE49-F238E27FC236}">
                <a16:creationId xmlns:a16="http://schemas.microsoft.com/office/drawing/2014/main" id="{F4719314-0556-0DB7-6A4B-C5B988753DF9}"/>
              </a:ext>
            </a:extLst>
          </p:cNvPr>
          <p:cNvSpPr txBox="1"/>
          <p:nvPr/>
        </p:nvSpPr>
        <p:spPr>
          <a:xfrm>
            <a:off x="4464545" y="2420930"/>
            <a:ext cx="2973859" cy="563744"/>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i="0" dirty="0">
                <a:solidFill>
                  <a:srgbClr val="000000"/>
                </a:solidFill>
                <a:effectLst/>
                <a:latin typeface="AdvPSA183"/>
              </a:rPr>
              <a:t>Figure8: </a:t>
            </a:r>
            <a:r>
              <a:rPr lang="en-US" sz="800" b="0" i="0" dirty="0">
                <a:solidFill>
                  <a:srgbClr val="000000"/>
                </a:solidFill>
                <a:effectLst/>
                <a:latin typeface="AdvPSA183"/>
              </a:rPr>
              <a:t>Affinity-based </a:t>
            </a:r>
            <a:r>
              <a:rPr lang="en-US" sz="800" b="0" i="0" dirty="0" err="1">
                <a:solidFill>
                  <a:srgbClr val="000000"/>
                </a:solidFill>
                <a:effectLst/>
                <a:latin typeface="AdvPSA183"/>
              </a:rPr>
              <a:t>chemoproteomics</a:t>
            </a:r>
            <a:r>
              <a:rPr lang="en-US" sz="800" b="0" i="0" dirty="0">
                <a:solidFill>
                  <a:srgbClr val="000000"/>
                </a:solidFill>
                <a:effectLst/>
                <a:latin typeface="AdvPSA183"/>
              </a:rPr>
              <a:t> identified GPX4 (red dot) as the most likely binding protein for (1</a:t>
            </a:r>
            <a:r>
              <a:rPr lang="en-US" sz="800" b="0" i="1" dirty="0">
                <a:solidFill>
                  <a:srgbClr val="000000"/>
                </a:solidFill>
                <a:effectLst/>
                <a:latin typeface="Advhelvneue-italic"/>
              </a:rPr>
              <a:t>S</a:t>
            </a:r>
            <a:r>
              <a:rPr lang="en-US" sz="800" b="0" i="0" dirty="0">
                <a:solidFill>
                  <a:srgbClr val="000000"/>
                </a:solidFill>
                <a:effectLst/>
                <a:latin typeface="AdvPSA183"/>
              </a:rPr>
              <a:t>, 3</a:t>
            </a:r>
            <a:r>
              <a:rPr lang="en-US" sz="800" b="0" i="1" dirty="0">
                <a:solidFill>
                  <a:srgbClr val="000000"/>
                </a:solidFill>
                <a:effectLst/>
                <a:latin typeface="Advhelvneue-italic"/>
              </a:rPr>
              <a:t>R</a:t>
            </a:r>
            <a:r>
              <a:rPr lang="en-US" sz="800" b="0" i="0" dirty="0">
                <a:solidFill>
                  <a:srgbClr val="000000"/>
                </a:solidFill>
                <a:effectLst/>
                <a:latin typeface="AdvPSA183"/>
              </a:rPr>
              <a:t>)-RSL3</a:t>
            </a:r>
            <a:r>
              <a:rPr lang="en-US" sz="800" dirty="0"/>
              <a:t> </a:t>
            </a:r>
            <a:br>
              <a:rPr lang="en-US" sz="2000" dirty="0"/>
            </a:br>
            <a:endParaRPr lang="en-US" sz="1600" dirty="0"/>
          </a:p>
        </p:txBody>
      </p:sp>
      <p:pic>
        <p:nvPicPr>
          <p:cNvPr id="16" name="Picture 15">
            <a:extLst>
              <a:ext uri="{FF2B5EF4-FFF2-40B4-BE49-F238E27FC236}">
                <a16:creationId xmlns:a16="http://schemas.microsoft.com/office/drawing/2014/main" id="{8A0F6E6C-4135-D3CE-2530-E92E23A95E26}"/>
              </a:ext>
            </a:extLst>
          </p:cNvPr>
          <p:cNvPicPr>
            <a:picLocks noChangeAspect="1"/>
          </p:cNvPicPr>
          <p:nvPr/>
        </p:nvPicPr>
        <p:blipFill>
          <a:blip r:embed="rId3"/>
          <a:stretch>
            <a:fillRect/>
          </a:stretch>
        </p:blipFill>
        <p:spPr>
          <a:xfrm>
            <a:off x="401855" y="4046562"/>
            <a:ext cx="4747903" cy="1122435"/>
          </a:xfrm>
          <a:prstGeom prst="rect">
            <a:avLst/>
          </a:prstGeom>
        </p:spPr>
      </p:pic>
      <p:sp>
        <p:nvSpPr>
          <p:cNvPr id="14" name="TextBox 13">
            <a:extLst>
              <a:ext uri="{FF2B5EF4-FFF2-40B4-BE49-F238E27FC236}">
                <a16:creationId xmlns:a16="http://schemas.microsoft.com/office/drawing/2014/main" id="{9D44F882-10D5-552D-9472-671DF38AC064}"/>
              </a:ext>
            </a:extLst>
          </p:cNvPr>
          <p:cNvSpPr txBox="1"/>
          <p:nvPr/>
        </p:nvSpPr>
        <p:spPr>
          <a:xfrm>
            <a:off x="401855" y="881449"/>
            <a:ext cx="3888381" cy="4038541"/>
          </a:xfrm>
          <a:prstGeom prst="rect">
            <a:avLst/>
          </a:prstGeom>
          <a:noFill/>
        </p:spPr>
        <p:txBody>
          <a:bodyPr wrap="square" lIns="0" tIns="0" rIns="0" bIns="0" rtlCol="0">
            <a:spAutoFit/>
          </a:bodyPr>
          <a:lstStyle/>
          <a:p>
            <a:pPr marL="179388" indent="-179388">
              <a:lnSpc>
                <a:spcPct val="120000"/>
              </a:lnSpc>
              <a:spcBef>
                <a:spcPts val="625"/>
              </a:spcBef>
              <a:buClr>
                <a:schemeClr val="accent1"/>
              </a:buClr>
              <a:buFont typeface="Arial" panose="020B0604020202020204" pitchFamily="34" charset="0"/>
              <a:buChar char="•"/>
            </a:pPr>
            <a:r>
              <a:rPr lang="en-US" sz="1200" b="0" i="0" dirty="0">
                <a:solidFill>
                  <a:srgbClr val="000000"/>
                </a:solidFill>
                <a:effectLst/>
                <a:latin typeface="AdvPSA183"/>
              </a:rPr>
              <a:t>Samples for proteomic analysis were prepared by treating intact BJeLR cells with (1</a:t>
            </a:r>
            <a:r>
              <a:rPr lang="en-US" sz="1200" b="0" i="1" dirty="0">
                <a:solidFill>
                  <a:srgbClr val="000000"/>
                </a:solidFill>
                <a:effectLst/>
                <a:latin typeface="Advhelvneue-italic"/>
              </a:rPr>
              <a:t>S</a:t>
            </a:r>
            <a:r>
              <a:rPr lang="en-US" sz="1200" b="0" i="0" dirty="0">
                <a:solidFill>
                  <a:srgbClr val="000000"/>
                </a:solidFill>
                <a:effectLst/>
                <a:latin typeface="AdvPSA183"/>
              </a:rPr>
              <a:t>, 3</a:t>
            </a:r>
            <a:r>
              <a:rPr lang="en-US" sz="1200" b="0" i="1" dirty="0">
                <a:solidFill>
                  <a:srgbClr val="000000"/>
                </a:solidFill>
                <a:effectLst/>
                <a:latin typeface="Advhelvneue-italic"/>
              </a:rPr>
              <a:t>R</a:t>
            </a:r>
            <a:r>
              <a:rPr lang="en-US" sz="1200" b="0" i="0" dirty="0">
                <a:solidFill>
                  <a:srgbClr val="000000"/>
                </a:solidFill>
                <a:effectLst/>
                <a:latin typeface="AdvPSA183"/>
              </a:rPr>
              <a:t>)-RSL3-fluorescein (active probe treatment), (1</a:t>
            </a:r>
            <a:r>
              <a:rPr lang="en-US" sz="1200" b="0" i="1" dirty="0">
                <a:solidFill>
                  <a:srgbClr val="000000"/>
                </a:solidFill>
                <a:effectLst/>
                <a:latin typeface="Advhelvneue-italic"/>
              </a:rPr>
              <a:t>R</a:t>
            </a:r>
            <a:r>
              <a:rPr lang="en-US" sz="1200" b="0" i="0" dirty="0">
                <a:solidFill>
                  <a:srgbClr val="000000"/>
                </a:solidFill>
                <a:effectLst/>
                <a:latin typeface="AdvPSA183"/>
              </a:rPr>
              <a:t>, 3</a:t>
            </a:r>
            <a:r>
              <a:rPr lang="en-US" sz="1200" b="0" i="1" dirty="0">
                <a:solidFill>
                  <a:srgbClr val="000000"/>
                </a:solidFill>
                <a:effectLst/>
                <a:latin typeface="Advhelvneue-italic"/>
              </a:rPr>
              <a:t>R</a:t>
            </a:r>
            <a:r>
              <a:rPr lang="en-US" sz="1200" b="0" i="0" dirty="0">
                <a:solidFill>
                  <a:srgbClr val="000000"/>
                </a:solidFill>
                <a:effectLst/>
                <a:latin typeface="AdvPSA183"/>
              </a:rPr>
              <a:t>)-RSL3-fluorescein (inactive probe treatment), or (1</a:t>
            </a:r>
            <a:r>
              <a:rPr lang="en-US" sz="1200" b="0" i="1" dirty="0">
                <a:solidFill>
                  <a:srgbClr val="000000"/>
                </a:solidFill>
                <a:effectLst/>
                <a:latin typeface="Advhelvneue-italic"/>
              </a:rPr>
              <a:t>S</a:t>
            </a:r>
            <a:r>
              <a:rPr lang="en-US" sz="1200" b="0" i="0" dirty="0">
                <a:solidFill>
                  <a:srgbClr val="000000"/>
                </a:solidFill>
                <a:effectLst/>
                <a:latin typeface="AdvPSA183"/>
              </a:rPr>
              <a:t>, 3</a:t>
            </a:r>
            <a:r>
              <a:rPr lang="en-US" sz="1200" b="0" i="1" dirty="0">
                <a:solidFill>
                  <a:srgbClr val="000000"/>
                </a:solidFill>
                <a:effectLst/>
                <a:latin typeface="Advhelvneue-italic"/>
              </a:rPr>
              <a:t>R</a:t>
            </a:r>
            <a:r>
              <a:rPr lang="en-US" sz="1200" b="0" i="0" dirty="0">
                <a:solidFill>
                  <a:srgbClr val="000000"/>
                </a:solidFill>
                <a:effectLst/>
                <a:latin typeface="AdvPSA183"/>
              </a:rPr>
              <a:t>)-RSL3-fluorescein pretreated with free (1</a:t>
            </a:r>
            <a:r>
              <a:rPr lang="en-US" sz="1200" b="0" i="1" dirty="0">
                <a:solidFill>
                  <a:srgbClr val="000000"/>
                </a:solidFill>
                <a:effectLst/>
                <a:latin typeface="Advhelvneue-italic"/>
              </a:rPr>
              <a:t>S</a:t>
            </a:r>
            <a:r>
              <a:rPr lang="en-US" sz="1200" b="0" i="0" dirty="0">
                <a:solidFill>
                  <a:srgbClr val="000000"/>
                </a:solidFill>
                <a:effectLst/>
                <a:latin typeface="AdvPSA183"/>
              </a:rPr>
              <a:t>, 3</a:t>
            </a:r>
            <a:r>
              <a:rPr lang="en-US" sz="1200" b="0" i="1" dirty="0">
                <a:solidFill>
                  <a:srgbClr val="000000"/>
                </a:solidFill>
                <a:effectLst/>
                <a:latin typeface="Advhelvneue-italic"/>
              </a:rPr>
              <a:t>R</a:t>
            </a:r>
            <a:r>
              <a:rPr lang="en-US" sz="1200" b="0" i="0" dirty="0">
                <a:solidFill>
                  <a:srgbClr val="000000"/>
                </a:solidFill>
                <a:effectLst/>
                <a:latin typeface="AdvPSA183"/>
              </a:rPr>
              <a:t>)-RSL3 (competitor treatment). Treated cells were lysed, and fluorescein-tagged proteins were affinity purified using Sepharose beads coupled to an anti-fluorescein antibody. Eluted proteins were identified with a </a:t>
            </a:r>
            <a:r>
              <a:rPr lang="en-US" sz="1200" b="0" i="0" dirty="0" err="1">
                <a:solidFill>
                  <a:srgbClr val="000000"/>
                </a:solidFill>
                <a:effectLst/>
                <a:latin typeface="AdvPSA183"/>
              </a:rPr>
              <a:t>Synapt</a:t>
            </a:r>
            <a:r>
              <a:rPr lang="en-US" sz="1200" b="0" i="0" dirty="0">
                <a:solidFill>
                  <a:srgbClr val="000000"/>
                </a:solidFill>
                <a:effectLst/>
                <a:latin typeface="AdvPSA183"/>
              </a:rPr>
              <a:t> G2 HDMS mass spectrometer (Waters) using a quantitative label-free shotgun proteomic strategy with data-independent scanning (MSE) and ion mobility spectrometry .</a:t>
            </a:r>
          </a:p>
          <a:p>
            <a:pPr marL="179388" indent="-179388">
              <a:lnSpc>
                <a:spcPct val="120000"/>
              </a:lnSpc>
              <a:spcBef>
                <a:spcPts val="625"/>
              </a:spcBef>
              <a:buClr>
                <a:schemeClr val="accent1"/>
              </a:buClr>
              <a:buFont typeface="Arial" panose="020B0604020202020204" pitchFamily="34" charset="0"/>
              <a:buChar char="•"/>
            </a:pPr>
            <a:r>
              <a:rPr lang="en-US" sz="1200" b="0" i="0" dirty="0">
                <a:solidFill>
                  <a:srgbClr val="000000"/>
                </a:solidFill>
                <a:effectLst/>
                <a:latin typeface="AdvPSA183"/>
              </a:rPr>
              <a:t>This analysis ranked GPX4 (glutathione peroxidase 4, </a:t>
            </a:r>
            <a:r>
              <a:rPr lang="en-US" sz="1200" b="0" i="0" dirty="0" err="1">
                <a:solidFill>
                  <a:srgbClr val="000000"/>
                </a:solidFill>
                <a:effectLst/>
                <a:latin typeface="AdvPSA183"/>
              </a:rPr>
              <a:t>PhGPx</a:t>
            </a:r>
            <a:r>
              <a:rPr lang="en-US" sz="1200" b="0" i="0" dirty="0">
                <a:solidFill>
                  <a:srgbClr val="000000"/>
                </a:solidFill>
                <a:effectLst/>
                <a:latin typeface="AdvPSA183"/>
              </a:rPr>
              <a:t>) as the top candidate protein target for (1</a:t>
            </a:r>
            <a:r>
              <a:rPr lang="en-US" sz="1200" b="0" i="1" dirty="0">
                <a:solidFill>
                  <a:srgbClr val="000000"/>
                </a:solidFill>
                <a:effectLst/>
                <a:latin typeface="Advhelvneue-italic"/>
              </a:rPr>
              <a:t>S</a:t>
            </a:r>
            <a:r>
              <a:rPr lang="en-US" sz="1200" b="0" i="0" dirty="0">
                <a:solidFill>
                  <a:srgbClr val="000000"/>
                </a:solidFill>
                <a:effectLst/>
                <a:latin typeface="AdvPSA183"/>
              </a:rPr>
              <a:t>, 3</a:t>
            </a:r>
            <a:r>
              <a:rPr lang="en-US" sz="1200" b="0" i="1" dirty="0">
                <a:solidFill>
                  <a:srgbClr val="000000"/>
                </a:solidFill>
                <a:effectLst/>
                <a:latin typeface="Advhelvneue-italic"/>
              </a:rPr>
              <a:t>R</a:t>
            </a:r>
            <a:r>
              <a:rPr lang="en-US" sz="1200" b="0" i="0" dirty="0">
                <a:solidFill>
                  <a:srgbClr val="000000"/>
                </a:solidFill>
                <a:effectLst/>
                <a:latin typeface="AdvPSA183"/>
              </a:rPr>
              <a:t>)-RSL3.</a:t>
            </a:r>
            <a:r>
              <a:rPr lang="en-US" sz="1200" dirty="0"/>
              <a:t> </a:t>
            </a:r>
            <a:br>
              <a:rPr lang="en-US" sz="2400" dirty="0"/>
            </a:br>
            <a:br>
              <a:rPr lang="en-US" sz="2000" dirty="0"/>
            </a:br>
            <a:endParaRPr lang="en-US" sz="1600" dirty="0"/>
          </a:p>
        </p:txBody>
      </p:sp>
    </p:spTree>
    <p:extLst>
      <p:ext uri="{BB962C8B-B14F-4D97-AF65-F5344CB8AC3E}">
        <p14:creationId xmlns:p14="http://schemas.microsoft.com/office/powerpoint/2010/main" val="2949313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797E7271-C4BB-4984-B33A-06F0116A79DA}"/>
              </a:ext>
            </a:extLst>
          </p:cNvPr>
          <p:cNvSpPr>
            <a:spLocks noGrp="1"/>
          </p:cNvSpPr>
          <p:nvPr>
            <p:ph type="dt" sz="half" idx="10"/>
          </p:nvPr>
        </p:nvSpPr>
        <p:spPr/>
        <p:txBody>
          <a:bodyPr/>
          <a:lstStyle/>
          <a:p>
            <a:r>
              <a:rPr lang="en-US"/>
              <a:t>June 27</a:t>
            </a:r>
            <a:endParaRPr lang="de-DE" dirty="0"/>
          </a:p>
        </p:txBody>
      </p:sp>
      <p:sp>
        <p:nvSpPr>
          <p:cNvPr id="6" name="Fußzeilenplatzhalter 5">
            <a:extLst>
              <a:ext uri="{FF2B5EF4-FFF2-40B4-BE49-F238E27FC236}">
                <a16:creationId xmlns:a16="http://schemas.microsoft.com/office/drawing/2014/main" id="{C69D40C1-AE25-42F6-A31E-7D076BAD2573}"/>
              </a:ext>
            </a:extLst>
          </p:cNvPr>
          <p:cNvSpPr>
            <a:spLocks noGrp="1"/>
          </p:cNvSpPr>
          <p:nvPr>
            <p:ph type="ftr" sz="quarter" idx="11"/>
          </p:nvPr>
        </p:nvSpPr>
        <p:spPr/>
        <p:txBody>
          <a:bodyPr/>
          <a:lstStyle/>
          <a:p>
            <a:r>
              <a:rPr lang="de-DE"/>
              <a:t>University of Stuttgart</a:t>
            </a:r>
            <a:endParaRPr lang="de-DE" dirty="0"/>
          </a:p>
        </p:txBody>
      </p:sp>
      <p:sp>
        <p:nvSpPr>
          <p:cNvPr id="7" name="Foliennummernplatzhalter 6">
            <a:extLst>
              <a:ext uri="{FF2B5EF4-FFF2-40B4-BE49-F238E27FC236}">
                <a16:creationId xmlns:a16="http://schemas.microsoft.com/office/drawing/2014/main" id="{D27CF416-9300-415A-9D06-6CE9A460FDD6}"/>
              </a:ext>
            </a:extLst>
          </p:cNvPr>
          <p:cNvSpPr>
            <a:spLocks noGrp="1"/>
          </p:cNvSpPr>
          <p:nvPr>
            <p:ph type="sldNum" sz="quarter" idx="12"/>
          </p:nvPr>
        </p:nvSpPr>
        <p:spPr/>
        <p:txBody>
          <a:bodyPr/>
          <a:lstStyle/>
          <a:p>
            <a:fld id="{9E82CC3C-1DC0-4FDA-9590-6CC506AB67F8}" type="slidenum">
              <a:rPr lang="de-DE" smtClean="0"/>
              <a:t>27</a:t>
            </a:fld>
            <a:endParaRPr lang="de-DE" dirty="0"/>
          </a:p>
        </p:txBody>
      </p:sp>
      <p:sp>
        <p:nvSpPr>
          <p:cNvPr id="8" name="Title 7">
            <a:extLst>
              <a:ext uri="{FF2B5EF4-FFF2-40B4-BE49-F238E27FC236}">
                <a16:creationId xmlns:a16="http://schemas.microsoft.com/office/drawing/2014/main" id="{A639315D-6C31-23BB-4E81-ED068BD6E37B}"/>
              </a:ext>
            </a:extLst>
          </p:cNvPr>
          <p:cNvSpPr>
            <a:spLocks noGrp="1"/>
          </p:cNvSpPr>
          <p:nvPr>
            <p:ph type="title"/>
          </p:nvPr>
        </p:nvSpPr>
        <p:spPr/>
        <p:txBody>
          <a:bodyPr/>
          <a:lstStyle/>
          <a:p>
            <a:r>
              <a:rPr lang="en-US" sz="1800" i="0" dirty="0">
                <a:effectLst/>
                <a:latin typeface="AdvPSHN-H"/>
              </a:rPr>
              <a:t>RSL3 Binds to and Inactivates GPX4</a:t>
            </a:r>
            <a:r>
              <a:rPr lang="en-US" dirty="0"/>
              <a:t> </a:t>
            </a:r>
            <a:br>
              <a:rPr lang="en-US" dirty="0"/>
            </a:br>
            <a:endParaRPr lang="en-US" dirty="0"/>
          </a:p>
        </p:txBody>
      </p:sp>
      <p:sp>
        <p:nvSpPr>
          <p:cNvPr id="14" name="TextBox 13">
            <a:extLst>
              <a:ext uri="{FF2B5EF4-FFF2-40B4-BE49-F238E27FC236}">
                <a16:creationId xmlns:a16="http://schemas.microsoft.com/office/drawing/2014/main" id="{9D44F882-10D5-552D-9472-671DF38AC064}"/>
              </a:ext>
            </a:extLst>
          </p:cNvPr>
          <p:cNvSpPr txBox="1"/>
          <p:nvPr/>
        </p:nvSpPr>
        <p:spPr>
          <a:xfrm>
            <a:off x="401855" y="881450"/>
            <a:ext cx="3939486" cy="3333733"/>
          </a:xfrm>
          <a:prstGeom prst="rect">
            <a:avLst/>
          </a:prstGeom>
          <a:noFill/>
        </p:spPr>
        <p:txBody>
          <a:bodyPr wrap="square" lIns="0" tIns="0" rIns="0" bIns="0" rtlCol="0">
            <a:spAutoFit/>
          </a:bodyPr>
          <a:lstStyle/>
          <a:p>
            <a:pPr marL="179388" indent="-179388">
              <a:lnSpc>
                <a:spcPct val="120000"/>
              </a:lnSpc>
              <a:spcBef>
                <a:spcPts val="625"/>
              </a:spcBef>
              <a:buClr>
                <a:schemeClr val="accent1"/>
              </a:buClr>
              <a:buFont typeface="Arial" panose="020B0604020202020204" pitchFamily="34" charset="0"/>
              <a:buChar char="•"/>
            </a:pPr>
            <a:r>
              <a:rPr lang="en-US" sz="1200" b="0" i="0" dirty="0">
                <a:solidFill>
                  <a:srgbClr val="000000"/>
                </a:solidFill>
                <a:effectLst/>
                <a:latin typeface="AdvPSA183"/>
              </a:rPr>
              <a:t>In order to examine whether RSL3 binding to GPX4 inactivates the peroxidase activity of GPX4, we treated a clone of the COH-BR1 breast cancer cell line overexpressing GPX4 (L7G4), with (1</a:t>
            </a:r>
            <a:r>
              <a:rPr lang="en-US" sz="1200" b="0" i="1" dirty="0">
                <a:solidFill>
                  <a:srgbClr val="000000"/>
                </a:solidFill>
                <a:effectLst/>
                <a:latin typeface="Advhelvneue-italic"/>
              </a:rPr>
              <a:t>S</a:t>
            </a:r>
            <a:r>
              <a:rPr lang="en-US" sz="1200" b="0" i="0" dirty="0">
                <a:solidFill>
                  <a:srgbClr val="000000"/>
                </a:solidFill>
                <a:effectLst/>
                <a:latin typeface="AdvPSA183"/>
              </a:rPr>
              <a:t>, 3</a:t>
            </a:r>
            <a:r>
              <a:rPr lang="en-US" sz="1200" b="0" i="1" dirty="0">
                <a:solidFill>
                  <a:srgbClr val="000000"/>
                </a:solidFill>
                <a:effectLst/>
                <a:latin typeface="Advhelvneue-italic"/>
              </a:rPr>
              <a:t>R</a:t>
            </a:r>
            <a:r>
              <a:rPr lang="en-US" sz="1200" b="0" i="0" dirty="0">
                <a:solidFill>
                  <a:srgbClr val="000000"/>
                </a:solidFill>
                <a:effectLst/>
                <a:latin typeface="AdvPSA183"/>
              </a:rPr>
              <a:t>)-RSL3 or vehicle only, prepared cell lysates, and incubated them with 7</a:t>
            </a:r>
            <a:r>
              <a:rPr lang="en-US" sz="1200" b="0" i="0" dirty="0">
                <a:solidFill>
                  <a:srgbClr val="000000"/>
                </a:solidFill>
                <a:effectLst/>
                <a:latin typeface="AdvPS3F4C13"/>
              </a:rPr>
              <a:t>a</a:t>
            </a:r>
            <a:r>
              <a:rPr lang="en-US" sz="1200" b="0" i="0" dirty="0">
                <a:solidFill>
                  <a:srgbClr val="000000"/>
                </a:solidFill>
                <a:effectLst/>
                <a:latin typeface="AdvPSA183"/>
              </a:rPr>
              <a:t>-cholesterol hydroperoxide (7</a:t>
            </a:r>
            <a:r>
              <a:rPr lang="en-US" sz="1200" b="0" i="0" dirty="0">
                <a:solidFill>
                  <a:srgbClr val="000000"/>
                </a:solidFill>
                <a:effectLst/>
                <a:latin typeface="AdvPS3F4C13"/>
              </a:rPr>
              <a:t>a</a:t>
            </a:r>
            <a:r>
              <a:rPr lang="en-US" sz="1200" b="0" i="0" dirty="0">
                <a:solidFill>
                  <a:srgbClr val="000000"/>
                </a:solidFill>
                <a:effectLst/>
                <a:latin typeface="AdvPSA183"/>
              </a:rPr>
              <a:t>-cholesterolOOH) to determine the rate of reduction to the corresponding alcohol (7</a:t>
            </a:r>
            <a:r>
              <a:rPr lang="en-US" sz="1200" b="0" i="0" dirty="0">
                <a:solidFill>
                  <a:srgbClr val="000000"/>
                </a:solidFill>
                <a:effectLst/>
                <a:latin typeface="AdvPS3F4C13"/>
              </a:rPr>
              <a:t>a</a:t>
            </a:r>
            <a:r>
              <a:rPr lang="en-US" sz="1200" b="0" i="0" dirty="0">
                <a:solidFill>
                  <a:srgbClr val="000000"/>
                </a:solidFill>
                <a:effectLst/>
                <a:latin typeface="AdvPSA183"/>
              </a:rPr>
              <a:t>-cholesterol-OH). 7</a:t>
            </a:r>
            <a:r>
              <a:rPr lang="en-US" sz="1200" b="0" i="0" dirty="0">
                <a:solidFill>
                  <a:srgbClr val="000000"/>
                </a:solidFill>
                <a:effectLst/>
                <a:latin typeface="AdvPS3F4C13"/>
              </a:rPr>
              <a:t>a</a:t>
            </a:r>
            <a:r>
              <a:rPr lang="en-US" sz="1200" b="0" i="0" dirty="0">
                <a:solidFill>
                  <a:srgbClr val="000000"/>
                </a:solidFill>
                <a:effectLst/>
                <a:latin typeface="AdvPSA183"/>
              </a:rPr>
              <a:t>-cholesterol-OOH is a specific substrate for GPX4; no other GPX enzyme can catalyze the reduction of 7</a:t>
            </a:r>
            <a:r>
              <a:rPr lang="en-US" sz="1200" b="0" i="0" dirty="0">
                <a:solidFill>
                  <a:srgbClr val="000000"/>
                </a:solidFill>
                <a:effectLst/>
                <a:latin typeface="AdvPS3F4C13"/>
              </a:rPr>
              <a:t>a</a:t>
            </a:r>
            <a:r>
              <a:rPr lang="en-US" sz="1200" b="0" i="0" dirty="0">
                <a:solidFill>
                  <a:srgbClr val="000000"/>
                </a:solidFill>
                <a:effectLst/>
                <a:latin typeface="AdvPSA183"/>
              </a:rPr>
              <a:t>-cholesterol-OOH.</a:t>
            </a:r>
            <a:br>
              <a:rPr lang="en-US" sz="1200" dirty="0"/>
            </a:br>
            <a:r>
              <a:rPr lang="en-US" sz="1400" dirty="0"/>
              <a:t> </a:t>
            </a:r>
            <a:br>
              <a:rPr lang="en-US" sz="1400" dirty="0"/>
            </a:br>
            <a:r>
              <a:rPr lang="en-US" sz="1200" dirty="0"/>
              <a:t> </a:t>
            </a:r>
            <a:br>
              <a:rPr lang="en-US" sz="2400" dirty="0"/>
            </a:br>
            <a:br>
              <a:rPr lang="en-US" sz="2000" dirty="0"/>
            </a:br>
            <a:endParaRPr lang="en-US" sz="1600" dirty="0"/>
          </a:p>
        </p:txBody>
      </p:sp>
      <p:pic>
        <p:nvPicPr>
          <p:cNvPr id="3" name="Picture 2">
            <a:extLst>
              <a:ext uri="{FF2B5EF4-FFF2-40B4-BE49-F238E27FC236}">
                <a16:creationId xmlns:a16="http://schemas.microsoft.com/office/drawing/2014/main" id="{0D45F2DF-CE6C-5225-CF8E-B2A23BD814A6}"/>
              </a:ext>
            </a:extLst>
          </p:cNvPr>
          <p:cNvPicPr>
            <a:picLocks noChangeAspect="1"/>
          </p:cNvPicPr>
          <p:nvPr/>
        </p:nvPicPr>
        <p:blipFill>
          <a:blip r:embed="rId2"/>
          <a:stretch>
            <a:fillRect/>
          </a:stretch>
        </p:blipFill>
        <p:spPr>
          <a:xfrm>
            <a:off x="3966242" y="2921844"/>
            <a:ext cx="3461149" cy="1623444"/>
          </a:xfrm>
          <a:prstGeom prst="rect">
            <a:avLst/>
          </a:prstGeom>
        </p:spPr>
      </p:pic>
      <p:sp>
        <p:nvSpPr>
          <p:cNvPr id="4" name="TextBox 3">
            <a:extLst>
              <a:ext uri="{FF2B5EF4-FFF2-40B4-BE49-F238E27FC236}">
                <a16:creationId xmlns:a16="http://schemas.microsoft.com/office/drawing/2014/main" id="{87D19F74-A0EB-5065-BC6D-8DBF8E7758EE}"/>
              </a:ext>
            </a:extLst>
          </p:cNvPr>
          <p:cNvSpPr txBox="1"/>
          <p:nvPr/>
        </p:nvSpPr>
        <p:spPr>
          <a:xfrm>
            <a:off x="4357816" y="4671888"/>
            <a:ext cx="3262184" cy="416011"/>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dirty="0">
                <a:solidFill>
                  <a:srgbClr val="000000"/>
                </a:solidFill>
                <a:latin typeface="AdvPSA183"/>
              </a:rPr>
              <a:t>Figure9</a:t>
            </a:r>
            <a:r>
              <a:rPr lang="en-US" sz="800" dirty="0">
                <a:solidFill>
                  <a:srgbClr val="000000"/>
                </a:solidFill>
                <a:latin typeface="AdvPSA183"/>
              </a:rPr>
              <a:t>: </a:t>
            </a:r>
            <a:r>
              <a:rPr lang="en-US" sz="800" b="0" i="0" dirty="0">
                <a:solidFill>
                  <a:srgbClr val="000000"/>
                </a:solidFill>
                <a:effectLst/>
                <a:latin typeface="AdvPSA183"/>
              </a:rPr>
              <a:t>(1</a:t>
            </a:r>
            <a:r>
              <a:rPr lang="en-US" sz="800" b="0" i="1" dirty="0">
                <a:solidFill>
                  <a:srgbClr val="000000"/>
                </a:solidFill>
                <a:effectLst/>
                <a:latin typeface="Advhelvneue-italic"/>
              </a:rPr>
              <a:t>S</a:t>
            </a:r>
            <a:r>
              <a:rPr lang="en-US" sz="800" b="0" i="0" dirty="0">
                <a:solidFill>
                  <a:srgbClr val="000000"/>
                </a:solidFill>
                <a:effectLst/>
                <a:latin typeface="AdvPSA183"/>
              </a:rPr>
              <a:t>, 3</a:t>
            </a:r>
            <a:r>
              <a:rPr lang="en-US" sz="800" b="0" i="1" dirty="0">
                <a:solidFill>
                  <a:srgbClr val="000000"/>
                </a:solidFill>
                <a:effectLst/>
                <a:latin typeface="Advhelvneue-italic"/>
              </a:rPr>
              <a:t>R</a:t>
            </a:r>
            <a:r>
              <a:rPr lang="en-US" sz="800" b="0" i="0" dirty="0">
                <a:solidFill>
                  <a:srgbClr val="000000"/>
                </a:solidFill>
                <a:effectLst/>
                <a:latin typeface="AdvPSA183"/>
              </a:rPr>
              <a:t>)-RSL3 inhibits enzyme activity of GPX4</a:t>
            </a:r>
            <a:r>
              <a:rPr lang="en-US" sz="800" dirty="0"/>
              <a:t> </a:t>
            </a:r>
            <a:br>
              <a:rPr lang="en-US" sz="2000" dirty="0"/>
            </a:br>
            <a:endParaRPr lang="en-US" sz="1600" dirty="0"/>
          </a:p>
        </p:txBody>
      </p:sp>
    </p:spTree>
    <p:extLst>
      <p:ext uri="{BB962C8B-B14F-4D97-AF65-F5344CB8AC3E}">
        <p14:creationId xmlns:p14="http://schemas.microsoft.com/office/powerpoint/2010/main" val="3882505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797E7271-C4BB-4984-B33A-06F0116A79DA}"/>
              </a:ext>
            </a:extLst>
          </p:cNvPr>
          <p:cNvSpPr>
            <a:spLocks noGrp="1"/>
          </p:cNvSpPr>
          <p:nvPr>
            <p:ph type="dt" sz="half" idx="10"/>
          </p:nvPr>
        </p:nvSpPr>
        <p:spPr/>
        <p:txBody>
          <a:bodyPr/>
          <a:lstStyle/>
          <a:p>
            <a:r>
              <a:rPr lang="en-US"/>
              <a:t>June 27</a:t>
            </a:r>
            <a:endParaRPr lang="de-DE" dirty="0"/>
          </a:p>
        </p:txBody>
      </p:sp>
      <p:sp>
        <p:nvSpPr>
          <p:cNvPr id="6" name="Fußzeilenplatzhalter 5">
            <a:extLst>
              <a:ext uri="{FF2B5EF4-FFF2-40B4-BE49-F238E27FC236}">
                <a16:creationId xmlns:a16="http://schemas.microsoft.com/office/drawing/2014/main" id="{C69D40C1-AE25-42F6-A31E-7D076BAD2573}"/>
              </a:ext>
            </a:extLst>
          </p:cNvPr>
          <p:cNvSpPr>
            <a:spLocks noGrp="1"/>
          </p:cNvSpPr>
          <p:nvPr>
            <p:ph type="ftr" sz="quarter" idx="11"/>
          </p:nvPr>
        </p:nvSpPr>
        <p:spPr/>
        <p:txBody>
          <a:bodyPr/>
          <a:lstStyle/>
          <a:p>
            <a:r>
              <a:rPr lang="de-DE"/>
              <a:t>University of Stuttgart</a:t>
            </a:r>
            <a:endParaRPr lang="de-DE" dirty="0"/>
          </a:p>
        </p:txBody>
      </p:sp>
      <p:sp>
        <p:nvSpPr>
          <p:cNvPr id="7" name="Foliennummernplatzhalter 6">
            <a:extLst>
              <a:ext uri="{FF2B5EF4-FFF2-40B4-BE49-F238E27FC236}">
                <a16:creationId xmlns:a16="http://schemas.microsoft.com/office/drawing/2014/main" id="{D27CF416-9300-415A-9D06-6CE9A460FDD6}"/>
              </a:ext>
            </a:extLst>
          </p:cNvPr>
          <p:cNvSpPr>
            <a:spLocks noGrp="1"/>
          </p:cNvSpPr>
          <p:nvPr>
            <p:ph type="sldNum" sz="quarter" idx="12"/>
          </p:nvPr>
        </p:nvSpPr>
        <p:spPr/>
        <p:txBody>
          <a:bodyPr/>
          <a:lstStyle/>
          <a:p>
            <a:fld id="{9E82CC3C-1DC0-4FDA-9590-6CC506AB67F8}" type="slidenum">
              <a:rPr lang="de-DE" smtClean="0"/>
              <a:t>28</a:t>
            </a:fld>
            <a:endParaRPr lang="de-DE" dirty="0"/>
          </a:p>
        </p:txBody>
      </p:sp>
      <p:sp>
        <p:nvSpPr>
          <p:cNvPr id="8" name="Title 7">
            <a:extLst>
              <a:ext uri="{FF2B5EF4-FFF2-40B4-BE49-F238E27FC236}">
                <a16:creationId xmlns:a16="http://schemas.microsoft.com/office/drawing/2014/main" id="{A639315D-6C31-23BB-4E81-ED068BD6E37B}"/>
              </a:ext>
            </a:extLst>
          </p:cNvPr>
          <p:cNvSpPr>
            <a:spLocks noGrp="1"/>
          </p:cNvSpPr>
          <p:nvPr>
            <p:ph type="title"/>
          </p:nvPr>
        </p:nvSpPr>
        <p:spPr>
          <a:xfrm>
            <a:off x="390260" y="1739390"/>
            <a:ext cx="6839479" cy="278290"/>
          </a:xfrm>
        </p:spPr>
        <p:txBody>
          <a:bodyPr/>
          <a:lstStyle/>
          <a:p>
            <a:r>
              <a:rPr lang="en-US" sz="1600" b="0" i="0" dirty="0">
                <a:solidFill>
                  <a:srgbClr val="000000"/>
                </a:solidFill>
                <a:effectLst/>
                <a:latin typeface="AdvPSA183"/>
              </a:rPr>
              <a:t>Taken together, these data suggest that GPX4 is a central regulator of ferroptosis induced by </a:t>
            </a:r>
            <a:r>
              <a:rPr lang="en-US" sz="1600" b="0" i="0" dirty="0" err="1">
                <a:solidFill>
                  <a:srgbClr val="000000"/>
                </a:solidFill>
                <a:effectLst/>
                <a:latin typeface="AdvPSA183"/>
              </a:rPr>
              <a:t>erastin</a:t>
            </a:r>
            <a:r>
              <a:rPr lang="en-US" sz="1600" b="0" i="0" dirty="0">
                <a:solidFill>
                  <a:srgbClr val="000000"/>
                </a:solidFill>
                <a:effectLst/>
                <a:latin typeface="AdvPSA183"/>
              </a:rPr>
              <a:t> and RSL3. Cell death was enhanced in the BJ-derived cell lines expressing HRASV12 due to the increased basal ROS (</a:t>
            </a:r>
            <a:r>
              <a:rPr lang="en-US" sz="1600" b="0" i="0" dirty="0">
                <a:solidFill>
                  <a:srgbClr val="0F80AC"/>
                </a:solidFill>
                <a:effectLst/>
                <a:latin typeface="AdvPSA183"/>
              </a:rPr>
              <a:t>Figure 2</a:t>
            </a:r>
            <a:r>
              <a:rPr lang="en-US" sz="1600" b="0" i="0" dirty="0">
                <a:solidFill>
                  <a:srgbClr val="000000"/>
                </a:solidFill>
                <a:effectLst/>
                <a:latin typeface="AdvPSA183"/>
              </a:rPr>
              <a:t>A) and enhanced lipid peroxidation after GPX4 inhibition, which caused selective lethality in this engineered isogenic cell line model.</a:t>
            </a:r>
            <a:r>
              <a:rPr lang="en-US" sz="1600" dirty="0"/>
              <a:t> </a:t>
            </a:r>
            <a:br>
              <a:rPr lang="en-US" dirty="0"/>
            </a:br>
            <a:endParaRPr lang="en-US" dirty="0"/>
          </a:p>
        </p:txBody>
      </p:sp>
    </p:spTree>
    <p:extLst>
      <p:ext uri="{BB962C8B-B14F-4D97-AF65-F5344CB8AC3E}">
        <p14:creationId xmlns:p14="http://schemas.microsoft.com/office/powerpoint/2010/main" val="85506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B9B14C-7EB5-A787-889F-C0B9584A6FB4}"/>
              </a:ext>
            </a:extLst>
          </p:cNvPr>
          <p:cNvSpPr>
            <a:spLocks noGrp="1"/>
          </p:cNvSpPr>
          <p:nvPr>
            <p:ph type="dt" sz="half" idx="10"/>
          </p:nvPr>
        </p:nvSpPr>
        <p:spPr/>
        <p:txBody>
          <a:bodyPr/>
          <a:lstStyle/>
          <a:p>
            <a:r>
              <a:rPr lang="en-US"/>
              <a:t>June 27</a:t>
            </a:r>
            <a:endParaRPr lang="de-DE" dirty="0"/>
          </a:p>
        </p:txBody>
      </p:sp>
      <p:sp>
        <p:nvSpPr>
          <p:cNvPr id="3" name="Footer Placeholder 2">
            <a:extLst>
              <a:ext uri="{FF2B5EF4-FFF2-40B4-BE49-F238E27FC236}">
                <a16:creationId xmlns:a16="http://schemas.microsoft.com/office/drawing/2014/main" id="{5140E2A6-DEDA-8C94-B059-6CFB9871857C}"/>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CD21ADF7-056D-1C71-4AC7-19D88797AF85}"/>
              </a:ext>
            </a:extLst>
          </p:cNvPr>
          <p:cNvSpPr>
            <a:spLocks noGrp="1"/>
          </p:cNvSpPr>
          <p:nvPr>
            <p:ph type="sldNum" sz="quarter" idx="12"/>
          </p:nvPr>
        </p:nvSpPr>
        <p:spPr/>
        <p:txBody>
          <a:bodyPr/>
          <a:lstStyle/>
          <a:p>
            <a:fld id="{9E82CC3C-1DC0-4FDA-9590-6CC506AB67F8}" type="slidenum">
              <a:rPr lang="en-US" smtClean="0"/>
              <a:pPr/>
              <a:t>29</a:t>
            </a:fld>
            <a:endParaRPr lang="en-US" dirty="0"/>
          </a:p>
        </p:txBody>
      </p:sp>
      <p:sp>
        <p:nvSpPr>
          <p:cNvPr id="5" name="TextBox 4">
            <a:extLst>
              <a:ext uri="{FF2B5EF4-FFF2-40B4-BE49-F238E27FC236}">
                <a16:creationId xmlns:a16="http://schemas.microsoft.com/office/drawing/2014/main" id="{AE00FBE3-B054-CD71-58A6-111533733769}"/>
              </a:ext>
            </a:extLst>
          </p:cNvPr>
          <p:cNvSpPr txBox="1"/>
          <p:nvPr/>
        </p:nvSpPr>
        <p:spPr>
          <a:xfrm>
            <a:off x="551935" y="288324"/>
            <a:ext cx="6529179" cy="637610"/>
          </a:xfrm>
          <a:prstGeom prst="rect">
            <a:avLst/>
          </a:prstGeom>
          <a:noFill/>
        </p:spPr>
        <p:txBody>
          <a:bodyPr wrap="square" lIns="0" tIns="0" rIns="0" bIns="0" rtlCol="0">
            <a:spAutoFit/>
          </a:bodyPr>
          <a:lstStyle/>
          <a:p>
            <a:pPr>
              <a:lnSpc>
                <a:spcPct val="120000"/>
              </a:lnSpc>
              <a:spcBef>
                <a:spcPts val="625"/>
              </a:spcBef>
              <a:buClr>
                <a:schemeClr val="accent1"/>
              </a:buClr>
            </a:pPr>
            <a:r>
              <a:rPr lang="en-US" sz="1800" b="1" i="0" dirty="0">
                <a:effectLst/>
                <a:latin typeface="AdvPSHN-H"/>
              </a:rPr>
              <a:t>GPX4 Regulates Ferroptosis Induced by 12 Divergent Compounds</a:t>
            </a:r>
            <a:r>
              <a:rPr lang="en-US" sz="2000" b="1" dirty="0"/>
              <a:t> </a:t>
            </a:r>
            <a:br>
              <a:rPr lang="en-US" sz="2000" b="1" dirty="0"/>
            </a:br>
            <a:endParaRPr lang="en-US" sz="1600" b="1" dirty="0"/>
          </a:p>
        </p:txBody>
      </p:sp>
      <p:pic>
        <p:nvPicPr>
          <p:cNvPr id="7" name="Picture 6">
            <a:extLst>
              <a:ext uri="{FF2B5EF4-FFF2-40B4-BE49-F238E27FC236}">
                <a16:creationId xmlns:a16="http://schemas.microsoft.com/office/drawing/2014/main" id="{A9ECC253-9D99-86F7-EFAE-FAC53D42CB2B}"/>
              </a:ext>
            </a:extLst>
          </p:cNvPr>
          <p:cNvPicPr>
            <a:picLocks noChangeAspect="1"/>
          </p:cNvPicPr>
          <p:nvPr/>
        </p:nvPicPr>
        <p:blipFill>
          <a:blip r:embed="rId2"/>
          <a:stretch>
            <a:fillRect/>
          </a:stretch>
        </p:blipFill>
        <p:spPr>
          <a:xfrm>
            <a:off x="4127159" y="801635"/>
            <a:ext cx="3205987" cy="1944055"/>
          </a:xfrm>
          <a:prstGeom prst="rect">
            <a:avLst/>
          </a:prstGeom>
        </p:spPr>
      </p:pic>
      <p:sp>
        <p:nvSpPr>
          <p:cNvPr id="8" name="TextBox 7">
            <a:extLst>
              <a:ext uri="{FF2B5EF4-FFF2-40B4-BE49-F238E27FC236}">
                <a16:creationId xmlns:a16="http://schemas.microsoft.com/office/drawing/2014/main" id="{0F725E5D-5234-A736-35B7-DB13CB2BC056}"/>
              </a:ext>
            </a:extLst>
          </p:cNvPr>
          <p:cNvSpPr txBox="1"/>
          <p:nvPr/>
        </p:nvSpPr>
        <p:spPr>
          <a:xfrm>
            <a:off x="401855" y="1005016"/>
            <a:ext cx="3090988" cy="6999352"/>
          </a:xfrm>
          <a:prstGeom prst="rect">
            <a:avLst/>
          </a:prstGeom>
          <a:noFill/>
        </p:spPr>
        <p:txBody>
          <a:bodyPr wrap="square" lIns="0" tIns="0" rIns="0" bIns="0" rtlCol="0">
            <a:spAutoFit/>
          </a:bodyPr>
          <a:lstStyle/>
          <a:p>
            <a:pPr marL="179388" indent="-179388">
              <a:lnSpc>
                <a:spcPct val="120000"/>
              </a:lnSpc>
              <a:spcBef>
                <a:spcPts val="625"/>
              </a:spcBef>
              <a:buClr>
                <a:schemeClr val="accent1"/>
              </a:buClr>
              <a:buFont typeface="Arial" panose="020B0604020202020204" pitchFamily="34" charset="0"/>
              <a:buChar char="•"/>
            </a:pPr>
            <a:r>
              <a:rPr lang="en-US" sz="1000" b="0" i="0" dirty="0">
                <a:solidFill>
                  <a:srgbClr val="000000"/>
                </a:solidFill>
                <a:effectLst/>
                <a:latin typeface="AdvPSA183"/>
              </a:rPr>
              <a:t>In a larger screening campaign to find additional FIN compounds, 14 candidate compounds were discovered out of more than a million tested </a:t>
            </a:r>
          </a:p>
          <a:p>
            <a:pPr marL="179388" indent="-179388">
              <a:lnSpc>
                <a:spcPct val="120000"/>
              </a:lnSpc>
              <a:spcBef>
                <a:spcPts val="625"/>
              </a:spcBef>
              <a:buClr>
                <a:schemeClr val="accent1"/>
              </a:buClr>
              <a:buFont typeface="Arial" panose="020B0604020202020204" pitchFamily="34" charset="0"/>
              <a:buChar char="•"/>
            </a:pPr>
            <a:r>
              <a:rPr lang="en-US" sz="1000" b="0" i="0" dirty="0">
                <a:solidFill>
                  <a:srgbClr val="000000"/>
                </a:solidFill>
                <a:effectLst/>
                <a:latin typeface="AdvPSA183"/>
              </a:rPr>
              <a:t>BJeLR cells treated with each of the ten additional FIN compounds exhibited an increase in BODIPY-C11 fluorescence, indicating that lipid ROS were generated.</a:t>
            </a:r>
          </a:p>
          <a:p>
            <a:pPr marL="179388" indent="-179388">
              <a:lnSpc>
                <a:spcPct val="120000"/>
              </a:lnSpc>
              <a:spcBef>
                <a:spcPts val="625"/>
              </a:spcBef>
              <a:buClr>
                <a:schemeClr val="accent1"/>
              </a:buClr>
              <a:buFont typeface="Arial" panose="020B0604020202020204" pitchFamily="34" charset="0"/>
              <a:buChar char="•"/>
            </a:pPr>
            <a:r>
              <a:rPr lang="en-US" sz="1000" b="0" i="0" dirty="0">
                <a:solidFill>
                  <a:srgbClr val="000000"/>
                </a:solidFill>
                <a:effectLst/>
                <a:latin typeface="AdvPSA183"/>
              </a:rPr>
              <a:t>Taken together, these data indicate that compounds that display the RSL phenotype in the four-BJ cell system are ferroptosis inducers. These data also suggest that </a:t>
            </a:r>
            <a:r>
              <a:rPr lang="en-US" sz="1000" b="0" i="0" dirty="0" err="1">
                <a:solidFill>
                  <a:srgbClr val="000000"/>
                </a:solidFill>
                <a:effectLst/>
                <a:latin typeface="AdvPSA183"/>
              </a:rPr>
              <a:t>ferroptotic</a:t>
            </a:r>
            <a:r>
              <a:rPr lang="en-US" sz="1000" b="0" i="0" dirty="0">
                <a:solidFill>
                  <a:srgbClr val="000000"/>
                </a:solidFill>
                <a:effectLst/>
                <a:latin typeface="AdvPSA183"/>
              </a:rPr>
              <a:t> cell death is not limited to </a:t>
            </a:r>
            <a:r>
              <a:rPr lang="en-US" sz="1000" b="0" i="0" dirty="0" err="1">
                <a:solidFill>
                  <a:srgbClr val="000000"/>
                </a:solidFill>
                <a:effectLst/>
                <a:latin typeface="AdvPSA183"/>
              </a:rPr>
              <a:t>erastin</a:t>
            </a:r>
            <a:r>
              <a:rPr lang="en-US" sz="1000" b="0" i="0" dirty="0">
                <a:solidFill>
                  <a:srgbClr val="000000"/>
                </a:solidFill>
                <a:effectLst/>
                <a:latin typeface="AdvPSA183"/>
              </a:rPr>
              <a:t> and RSL3 but that a number of additional small molecules can be identified that induce ferroptosis, suggesting that it may be a more generally important mechanism of lethality.</a:t>
            </a:r>
            <a:r>
              <a:rPr lang="en-US" sz="1000" dirty="0"/>
              <a:t> </a:t>
            </a:r>
          </a:p>
          <a:p>
            <a:pPr marL="179388" indent="-179388">
              <a:lnSpc>
                <a:spcPct val="120000"/>
              </a:lnSpc>
              <a:spcBef>
                <a:spcPts val="625"/>
              </a:spcBef>
              <a:buClr>
                <a:schemeClr val="accent1"/>
              </a:buClr>
              <a:buFont typeface="Arial" panose="020B0604020202020204" pitchFamily="34" charset="0"/>
              <a:buChar char="•"/>
            </a:pPr>
            <a:r>
              <a:rPr lang="en-US" sz="1000" b="0" i="0" dirty="0">
                <a:solidFill>
                  <a:srgbClr val="000000"/>
                </a:solidFill>
                <a:effectLst/>
                <a:latin typeface="AdvPSA183"/>
              </a:rPr>
              <a:t>In order to determine the generality of ferroptosis regulation by GPX4, we treated HT-1080 cells with each lethal compound (FIN compound or non-FIN compound) under a GPX4-inhibited condition (using BSO treatment, which depletes glutathione and therefore inhibits all GPXs), or a GPX4-upregulated condition (by overexpressing GPX4). GPX4 inhibition using BSO enhanced </a:t>
            </a:r>
            <a:r>
              <a:rPr lang="en-US" sz="1000" b="0" i="0" dirty="0" err="1">
                <a:solidFill>
                  <a:srgbClr val="000000"/>
                </a:solidFill>
                <a:effectLst/>
                <a:latin typeface="AdvPSA183"/>
              </a:rPr>
              <a:t>ferroptotic</a:t>
            </a:r>
            <a:r>
              <a:rPr lang="en-US" sz="1000" b="0" i="0" dirty="0">
                <a:solidFill>
                  <a:srgbClr val="000000"/>
                </a:solidFill>
                <a:effectLst/>
                <a:latin typeface="AdvPSA183"/>
              </a:rPr>
              <a:t> cell death induced by all FIN compounds, whereas GPX4 overexpression suppressed ferroptosis induced by all FIN compounds (</a:t>
            </a:r>
            <a:r>
              <a:rPr lang="en-US" sz="1000" b="0" i="0" dirty="0">
                <a:solidFill>
                  <a:srgbClr val="0F80AC"/>
                </a:solidFill>
                <a:effectLst/>
                <a:latin typeface="AdvPSA183"/>
              </a:rPr>
              <a:t>Figure 5</a:t>
            </a:r>
            <a:r>
              <a:rPr lang="en-US" sz="1000" b="0" i="0" dirty="0">
                <a:solidFill>
                  <a:srgbClr val="000000"/>
                </a:solidFill>
                <a:effectLst/>
                <a:latin typeface="AdvPSA183"/>
              </a:rPr>
              <a:t>D and </a:t>
            </a:r>
            <a:r>
              <a:rPr lang="en-US" sz="1000" b="0" i="0" dirty="0">
                <a:solidFill>
                  <a:srgbClr val="0F80AC"/>
                </a:solidFill>
                <a:effectLst/>
                <a:latin typeface="AdvPSA183"/>
              </a:rPr>
              <a:t>Table S3</a:t>
            </a:r>
            <a:r>
              <a:rPr lang="en-US" sz="1000" b="0" i="0" dirty="0">
                <a:solidFill>
                  <a:srgbClr val="000000"/>
                </a:solidFill>
                <a:effectLst/>
                <a:latin typeface="AdvPSA183"/>
              </a:rPr>
              <a:t>). The modulation effect of BSO and GPX4 overexpression was specific to FIN compounds because their effects on cell death induced by 11 </a:t>
            </a:r>
            <a:r>
              <a:rPr lang="en-US" sz="1000" b="0" i="0" dirty="0" err="1">
                <a:solidFill>
                  <a:srgbClr val="000000"/>
                </a:solidFill>
                <a:effectLst/>
                <a:latin typeface="AdvPSA183"/>
              </a:rPr>
              <a:t>nonFIN</a:t>
            </a:r>
            <a:r>
              <a:rPr lang="en-US" sz="1000" b="0" i="0" dirty="0">
                <a:solidFill>
                  <a:srgbClr val="000000"/>
                </a:solidFill>
                <a:effectLst/>
                <a:latin typeface="AdvPSA183"/>
              </a:rPr>
              <a:t> compounds were minimal (</a:t>
            </a:r>
            <a:r>
              <a:rPr lang="en-US" sz="1000" b="0" i="0" dirty="0">
                <a:solidFill>
                  <a:srgbClr val="0F80AC"/>
                </a:solidFill>
                <a:effectLst/>
                <a:latin typeface="AdvPSA183"/>
              </a:rPr>
              <a:t>Figure 5</a:t>
            </a:r>
            <a:r>
              <a:rPr lang="en-US" sz="1000" b="0" i="0" dirty="0">
                <a:solidFill>
                  <a:srgbClr val="000000"/>
                </a:solidFill>
                <a:effectLst/>
                <a:latin typeface="AdvPSA183"/>
              </a:rPr>
              <a:t>D).</a:t>
            </a:r>
            <a:r>
              <a:rPr lang="en-US" sz="1000" dirty="0"/>
              <a:t> </a:t>
            </a:r>
            <a:br>
              <a:rPr lang="en-US" sz="3200" dirty="0"/>
            </a:br>
            <a:br>
              <a:rPr lang="en-US" sz="2800" dirty="0"/>
            </a:br>
            <a:br>
              <a:rPr lang="en-US" sz="2400" dirty="0"/>
            </a:br>
            <a:br>
              <a:rPr lang="en-US" sz="2000" dirty="0"/>
            </a:br>
            <a:endParaRPr lang="en-US" sz="1600" dirty="0"/>
          </a:p>
        </p:txBody>
      </p:sp>
      <p:sp>
        <p:nvSpPr>
          <p:cNvPr id="9" name="TextBox 8">
            <a:extLst>
              <a:ext uri="{FF2B5EF4-FFF2-40B4-BE49-F238E27FC236}">
                <a16:creationId xmlns:a16="http://schemas.microsoft.com/office/drawing/2014/main" id="{1AE91A79-5637-BBDA-0C48-2937A1A1DBEC}"/>
              </a:ext>
            </a:extLst>
          </p:cNvPr>
          <p:cNvSpPr txBox="1"/>
          <p:nvPr/>
        </p:nvSpPr>
        <p:spPr>
          <a:xfrm>
            <a:off x="3816524" y="2870541"/>
            <a:ext cx="3711146" cy="416011"/>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i="0" dirty="0">
                <a:solidFill>
                  <a:srgbClr val="000000"/>
                </a:solidFill>
                <a:effectLst/>
                <a:latin typeface="AdvPSA183"/>
              </a:rPr>
              <a:t>Figure13: </a:t>
            </a:r>
            <a:r>
              <a:rPr lang="en-US" sz="800" b="0" i="0" dirty="0">
                <a:solidFill>
                  <a:srgbClr val="000000"/>
                </a:solidFill>
                <a:effectLst/>
                <a:latin typeface="AdvPSA183"/>
              </a:rPr>
              <a:t>Discovery of additional FINs based on selective lethality in the four BJ cell lines</a:t>
            </a:r>
            <a:r>
              <a:rPr lang="en-US" sz="800" dirty="0"/>
              <a:t> </a:t>
            </a:r>
            <a:br>
              <a:rPr lang="en-US" sz="2000" dirty="0"/>
            </a:br>
            <a:endParaRPr lang="en-US" sz="1600" dirty="0"/>
          </a:p>
        </p:txBody>
      </p:sp>
      <p:pic>
        <p:nvPicPr>
          <p:cNvPr id="11" name="Picture 10">
            <a:extLst>
              <a:ext uri="{FF2B5EF4-FFF2-40B4-BE49-F238E27FC236}">
                <a16:creationId xmlns:a16="http://schemas.microsoft.com/office/drawing/2014/main" id="{A7E0987B-43C0-2DA8-A2E9-6C4DC918EA5D}"/>
              </a:ext>
            </a:extLst>
          </p:cNvPr>
          <p:cNvPicPr>
            <a:picLocks noChangeAspect="1"/>
          </p:cNvPicPr>
          <p:nvPr/>
        </p:nvPicPr>
        <p:blipFill>
          <a:blip r:embed="rId3"/>
          <a:stretch>
            <a:fillRect/>
          </a:stretch>
        </p:blipFill>
        <p:spPr>
          <a:xfrm>
            <a:off x="4746265" y="3225262"/>
            <a:ext cx="2334849" cy="1726959"/>
          </a:xfrm>
          <a:prstGeom prst="rect">
            <a:avLst/>
          </a:prstGeom>
        </p:spPr>
      </p:pic>
      <p:sp>
        <p:nvSpPr>
          <p:cNvPr id="12" name="TextBox 11">
            <a:extLst>
              <a:ext uri="{FF2B5EF4-FFF2-40B4-BE49-F238E27FC236}">
                <a16:creationId xmlns:a16="http://schemas.microsoft.com/office/drawing/2014/main" id="{2AE195FF-43DA-A469-4A13-428179B82414}"/>
              </a:ext>
            </a:extLst>
          </p:cNvPr>
          <p:cNvSpPr txBox="1"/>
          <p:nvPr/>
        </p:nvSpPr>
        <p:spPr>
          <a:xfrm>
            <a:off x="4065373" y="4985304"/>
            <a:ext cx="3822357" cy="711477"/>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i="0" dirty="0">
                <a:solidFill>
                  <a:srgbClr val="000000"/>
                </a:solidFill>
                <a:effectLst/>
                <a:latin typeface="AdvPSA183"/>
              </a:rPr>
              <a:t>Figure14: </a:t>
            </a:r>
            <a:r>
              <a:rPr lang="en-US" sz="800" b="0" i="0" dirty="0">
                <a:solidFill>
                  <a:srgbClr val="000000"/>
                </a:solidFill>
                <a:effectLst/>
                <a:latin typeface="AdvPSA183"/>
              </a:rPr>
              <a:t>Inhibition of GPX4 by BSO sensitized cells to death induced by 12 FIN compounds, whereas activation of GPX4 by cDNA overexpression rescued cells from the lethality of FIN compounds.</a:t>
            </a:r>
            <a:r>
              <a:rPr lang="en-US" sz="800" dirty="0"/>
              <a:t> </a:t>
            </a:r>
            <a:br>
              <a:rPr lang="en-US" sz="2000" dirty="0"/>
            </a:br>
            <a:endParaRPr lang="en-US" sz="1600" dirty="0"/>
          </a:p>
        </p:txBody>
      </p:sp>
    </p:spTree>
    <p:extLst>
      <p:ext uri="{BB962C8B-B14F-4D97-AF65-F5344CB8AC3E}">
        <p14:creationId xmlns:p14="http://schemas.microsoft.com/office/powerpoint/2010/main" val="2889900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1F86B43-902C-D944-972E-286D07F15396}"/>
              </a:ext>
            </a:extLst>
          </p:cNvPr>
          <p:cNvSpPr>
            <a:spLocks noGrp="1"/>
          </p:cNvSpPr>
          <p:nvPr>
            <p:ph type="dt" sz="half" idx="14"/>
          </p:nvPr>
        </p:nvSpPr>
        <p:spPr/>
        <p:txBody>
          <a:bodyPr/>
          <a:lstStyle/>
          <a:p>
            <a:r>
              <a:rPr lang="en-US"/>
              <a:t>June 27</a:t>
            </a:r>
            <a:endParaRPr lang="de-DE" dirty="0"/>
          </a:p>
        </p:txBody>
      </p:sp>
      <p:sp>
        <p:nvSpPr>
          <p:cNvPr id="5" name="Footer Placeholder 4">
            <a:extLst>
              <a:ext uri="{FF2B5EF4-FFF2-40B4-BE49-F238E27FC236}">
                <a16:creationId xmlns:a16="http://schemas.microsoft.com/office/drawing/2014/main" id="{986B1804-8BE7-788F-D77C-4080FE20E0B7}"/>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F399EE7D-1390-1162-319A-FB7A0DEAAA11}"/>
              </a:ext>
            </a:extLst>
          </p:cNvPr>
          <p:cNvSpPr>
            <a:spLocks noGrp="1"/>
          </p:cNvSpPr>
          <p:nvPr>
            <p:ph type="sldNum" sz="quarter" idx="16"/>
          </p:nvPr>
        </p:nvSpPr>
        <p:spPr/>
        <p:txBody>
          <a:bodyPr/>
          <a:lstStyle/>
          <a:p>
            <a:fld id="{9E82CC3C-1DC0-4FDA-9590-6CC506AB67F8}" type="slidenum">
              <a:rPr lang="en-US" smtClean="0"/>
              <a:pPr/>
              <a:t>3</a:t>
            </a:fld>
            <a:endParaRPr lang="en-US" dirty="0"/>
          </a:p>
        </p:txBody>
      </p:sp>
      <p:sp>
        <p:nvSpPr>
          <p:cNvPr id="10" name="TextBox 9">
            <a:extLst>
              <a:ext uri="{FF2B5EF4-FFF2-40B4-BE49-F238E27FC236}">
                <a16:creationId xmlns:a16="http://schemas.microsoft.com/office/drawing/2014/main" id="{381F19E7-DD7D-52D1-46EA-DAF77FE17B86}"/>
              </a:ext>
            </a:extLst>
          </p:cNvPr>
          <p:cNvSpPr txBox="1"/>
          <p:nvPr/>
        </p:nvSpPr>
        <p:spPr>
          <a:xfrm>
            <a:off x="1095776" y="3763798"/>
            <a:ext cx="6386902" cy="511422"/>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dirty="0"/>
              <a:t>Figure1: </a:t>
            </a:r>
            <a:r>
              <a:rPr lang="en-US" sz="800" dirty="0"/>
              <a:t>Biochemical pathways involved in the regulation of ferroptosis. </a:t>
            </a:r>
            <a:r>
              <a:rPr lang="en-US" sz="800" i="1" dirty="0"/>
              <a:t>R.</a:t>
            </a:r>
            <a:r>
              <a:rPr lang="en-US" sz="900" i="1" dirty="0"/>
              <a:t> Mynott </a:t>
            </a:r>
            <a:r>
              <a:rPr lang="en-US" sz="800" i="1" dirty="0"/>
              <a:t>et al., 2023 </a:t>
            </a:r>
          </a:p>
          <a:p>
            <a:pPr marL="179388" indent="-179388">
              <a:lnSpc>
                <a:spcPct val="120000"/>
              </a:lnSpc>
              <a:spcBef>
                <a:spcPts val="625"/>
              </a:spcBef>
              <a:buClr>
                <a:schemeClr val="accent1"/>
              </a:buClr>
              <a:buFont typeface="Arial" panose="020B0604020202020204" pitchFamily="34" charset="0"/>
              <a:buChar char="•"/>
            </a:pPr>
            <a:endParaRPr lang="en-US" sz="1600" dirty="0"/>
          </a:p>
        </p:txBody>
      </p:sp>
      <p:sp>
        <p:nvSpPr>
          <p:cNvPr id="11" name="Title 1">
            <a:extLst>
              <a:ext uri="{FF2B5EF4-FFF2-40B4-BE49-F238E27FC236}">
                <a16:creationId xmlns:a16="http://schemas.microsoft.com/office/drawing/2014/main" id="{2BC5F222-982B-AF2F-B60F-C11C39211911}"/>
              </a:ext>
            </a:extLst>
          </p:cNvPr>
          <p:cNvSpPr txBox="1">
            <a:spLocks/>
          </p:cNvSpPr>
          <p:nvPr/>
        </p:nvSpPr>
        <p:spPr>
          <a:xfrm>
            <a:off x="462521" y="443747"/>
            <a:ext cx="6839479" cy="278290"/>
          </a:xfrm>
          <a:prstGeom prst="rect">
            <a:avLst/>
          </a:prstGeom>
        </p:spPr>
        <p:txBody>
          <a:bodyPr vert="horz" lIns="0" tIns="0" rIns="0" bIns="0" rtlCol="0" anchor="t">
            <a:noAutofit/>
          </a:bodyPr>
          <a:lstStyle>
            <a:lvl1pPr algn="l" defTabSz="571454" rtl="0" eaLnBrk="1" latinLnBrk="0" hangingPunct="1">
              <a:lnSpc>
                <a:spcPct val="90000"/>
              </a:lnSpc>
              <a:spcBef>
                <a:spcPct val="0"/>
              </a:spcBef>
              <a:buNone/>
              <a:defRPr sz="1800" b="1" kern="1200">
                <a:solidFill>
                  <a:schemeClr val="tx1"/>
                </a:solidFill>
                <a:latin typeface="+mj-lt"/>
                <a:ea typeface="+mj-ea"/>
                <a:cs typeface="+mj-cs"/>
              </a:defRPr>
            </a:lvl1pPr>
          </a:lstStyle>
          <a:p>
            <a:r>
              <a:rPr lang="en-US" dirty="0"/>
              <a:t>Aims of the study </a:t>
            </a:r>
          </a:p>
        </p:txBody>
      </p:sp>
      <p:pic>
        <p:nvPicPr>
          <p:cNvPr id="15" name="Picture 14">
            <a:extLst>
              <a:ext uri="{FF2B5EF4-FFF2-40B4-BE49-F238E27FC236}">
                <a16:creationId xmlns:a16="http://schemas.microsoft.com/office/drawing/2014/main" id="{AEA6D658-57A6-1E04-A62E-8771D8D2FE44}"/>
              </a:ext>
            </a:extLst>
          </p:cNvPr>
          <p:cNvPicPr>
            <a:picLocks noChangeAspect="1"/>
          </p:cNvPicPr>
          <p:nvPr/>
        </p:nvPicPr>
        <p:blipFill>
          <a:blip r:embed="rId3"/>
          <a:stretch>
            <a:fillRect/>
          </a:stretch>
        </p:blipFill>
        <p:spPr>
          <a:xfrm>
            <a:off x="1304792" y="725743"/>
            <a:ext cx="4227700" cy="3038055"/>
          </a:xfrm>
          <a:prstGeom prst="rect">
            <a:avLst/>
          </a:prstGeom>
        </p:spPr>
      </p:pic>
      <p:sp>
        <p:nvSpPr>
          <p:cNvPr id="16" name="Oval 15">
            <a:extLst>
              <a:ext uri="{FF2B5EF4-FFF2-40B4-BE49-F238E27FC236}">
                <a16:creationId xmlns:a16="http://schemas.microsoft.com/office/drawing/2014/main" id="{400FA34F-92CA-49E8-C527-7D6B59B67E4E}"/>
              </a:ext>
            </a:extLst>
          </p:cNvPr>
          <p:cNvSpPr/>
          <p:nvPr/>
        </p:nvSpPr>
        <p:spPr>
          <a:xfrm>
            <a:off x="5025385" y="725743"/>
            <a:ext cx="502508" cy="2782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Oval 16">
            <a:extLst>
              <a:ext uri="{FF2B5EF4-FFF2-40B4-BE49-F238E27FC236}">
                <a16:creationId xmlns:a16="http://schemas.microsoft.com/office/drawing/2014/main" id="{7E74ACF1-BF57-124E-4311-8BA24CB68C54}"/>
              </a:ext>
            </a:extLst>
          </p:cNvPr>
          <p:cNvSpPr/>
          <p:nvPr/>
        </p:nvSpPr>
        <p:spPr>
          <a:xfrm>
            <a:off x="3307492" y="2481869"/>
            <a:ext cx="502508" cy="2782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TextBox 8">
            <a:extLst>
              <a:ext uri="{FF2B5EF4-FFF2-40B4-BE49-F238E27FC236}">
                <a16:creationId xmlns:a16="http://schemas.microsoft.com/office/drawing/2014/main" id="{5D2A0A9F-5AD2-6B1E-201E-7E5F182B0434}"/>
              </a:ext>
            </a:extLst>
          </p:cNvPr>
          <p:cNvSpPr txBox="1"/>
          <p:nvPr/>
        </p:nvSpPr>
        <p:spPr>
          <a:xfrm>
            <a:off x="649079" y="4100579"/>
            <a:ext cx="6386902" cy="1013098"/>
          </a:xfrm>
          <a:prstGeom prst="rect">
            <a:avLst/>
          </a:prstGeom>
          <a:noFill/>
        </p:spPr>
        <p:txBody>
          <a:bodyPr wrap="square" lIns="0" tIns="0" rIns="0" bIns="0" rtlCol="0">
            <a:spAutoFit/>
          </a:bodyPr>
          <a:lstStyle/>
          <a:p>
            <a:pPr marL="285750" indent="-285750">
              <a:lnSpc>
                <a:spcPct val="120000"/>
              </a:lnSpc>
              <a:spcBef>
                <a:spcPts val="625"/>
              </a:spcBef>
              <a:buClr>
                <a:schemeClr val="tx1"/>
              </a:buClr>
              <a:buSzPct val="120000"/>
              <a:buFont typeface="Arial" panose="020B0604020202020204" pitchFamily="34" charset="0"/>
              <a:buChar char="•"/>
            </a:pPr>
            <a:r>
              <a:rPr lang="en-US" sz="1600" dirty="0"/>
              <a:t>Understand regulation of ferroptosis</a:t>
            </a:r>
          </a:p>
          <a:p>
            <a:pPr marL="285750" indent="-285750">
              <a:lnSpc>
                <a:spcPct val="120000"/>
              </a:lnSpc>
              <a:spcBef>
                <a:spcPts val="625"/>
              </a:spcBef>
              <a:buClr>
                <a:schemeClr val="tx1"/>
              </a:buClr>
              <a:buSzPct val="120000"/>
              <a:buFont typeface="Arial" panose="020B0604020202020204" pitchFamily="34" charset="0"/>
              <a:buChar char="•"/>
            </a:pPr>
            <a:r>
              <a:rPr lang="en-US" sz="1600" dirty="0"/>
              <a:t>Indirect regulation by Class 1 FINs (e.g., </a:t>
            </a:r>
            <a:r>
              <a:rPr lang="en-US" sz="1600" dirty="0" err="1"/>
              <a:t>Erastin</a:t>
            </a:r>
            <a:r>
              <a:rPr lang="en-US" sz="1600" dirty="0"/>
              <a:t>)</a:t>
            </a:r>
          </a:p>
          <a:p>
            <a:pPr marL="285750" indent="-285750">
              <a:lnSpc>
                <a:spcPct val="120000"/>
              </a:lnSpc>
              <a:spcBef>
                <a:spcPts val="625"/>
              </a:spcBef>
              <a:buClr>
                <a:schemeClr val="tx1"/>
              </a:buClr>
              <a:buSzPct val="120000"/>
              <a:buFont typeface="Arial" panose="020B0604020202020204" pitchFamily="34" charset="0"/>
              <a:buChar char="•"/>
            </a:pPr>
            <a:r>
              <a:rPr lang="en-US" sz="1600" dirty="0"/>
              <a:t>Direct regulation by Class 2 FINs (e.g., RSL3)</a:t>
            </a:r>
          </a:p>
        </p:txBody>
      </p:sp>
      <p:sp>
        <p:nvSpPr>
          <p:cNvPr id="12" name="TextBox 11">
            <a:extLst>
              <a:ext uri="{FF2B5EF4-FFF2-40B4-BE49-F238E27FC236}">
                <a16:creationId xmlns:a16="http://schemas.microsoft.com/office/drawing/2014/main" id="{47FC4A94-7961-8E63-CC75-608ED8647CC9}"/>
              </a:ext>
            </a:extLst>
          </p:cNvPr>
          <p:cNvSpPr txBox="1"/>
          <p:nvPr/>
        </p:nvSpPr>
        <p:spPr>
          <a:xfrm>
            <a:off x="5527893" y="2435282"/>
            <a:ext cx="2756214" cy="944939"/>
          </a:xfrm>
          <a:prstGeom prst="rect">
            <a:avLst/>
          </a:prstGeom>
          <a:noFill/>
        </p:spPr>
        <p:txBody>
          <a:bodyPr wrap="square" lIns="0" tIns="0" rIns="0" bIns="0" rtlCol="0">
            <a:spAutoFit/>
          </a:bodyPr>
          <a:lstStyle/>
          <a:p>
            <a:pPr>
              <a:lnSpc>
                <a:spcPct val="120000"/>
              </a:lnSpc>
              <a:spcBef>
                <a:spcPts val="625"/>
              </a:spcBef>
              <a:buClr>
                <a:schemeClr val="accent1"/>
              </a:buClr>
            </a:pPr>
            <a:r>
              <a:rPr lang="de-DE" sz="1000" dirty="0" err="1"/>
              <a:t>xCT</a:t>
            </a:r>
            <a:r>
              <a:rPr lang="de-DE" sz="1000" dirty="0"/>
              <a:t>: </a:t>
            </a:r>
            <a:r>
              <a:rPr lang="en-US" sz="1000" dirty="0"/>
              <a:t>Cystine/glutamate transporter</a:t>
            </a:r>
          </a:p>
          <a:p>
            <a:pPr>
              <a:lnSpc>
                <a:spcPct val="120000"/>
              </a:lnSpc>
              <a:spcBef>
                <a:spcPts val="625"/>
              </a:spcBef>
              <a:buClr>
                <a:schemeClr val="accent1"/>
              </a:buClr>
            </a:pPr>
            <a:r>
              <a:rPr lang="en-US" sz="1000" dirty="0"/>
              <a:t>GPX4: Glutathione Peroxidase 4</a:t>
            </a:r>
          </a:p>
          <a:p>
            <a:pPr>
              <a:lnSpc>
                <a:spcPct val="120000"/>
              </a:lnSpc>
              <a:spcBef>
                <a:spcPts val="625"/>
              </a:spcBef>
              <a:buClr>
                <a:schemeClr val="accent1"/>
              </a:buClr>
            </a:pPr>
            <a:r>
              <a:rPr lang="en-US" sz="1000" dirty="0"/>
              <a:t>FINs: Ferroptosis Inducing Agents</a:t>
            </a:r>
          </a:p>
          <a:p>
            <a:pPr>
              <a:lnSpc>
                <a:spcPct val="120000"/>
              </a:lnSpc>
              <a:spcBef>
                <a:spcPts val="625"/>
              </a:spcBef>
              <a:buClr>
                <a:schemeClr val="accent1"/>
              </a:buClr>
            </a:pPr>
            <a:endParaRPr lang="en-US" sz="900" dirty="0"/>
          </a:p>
        </p:txBody>
      </p:sp>
    </p:spTree>
    <p:extLst>
      <p:ext uri="{BB962C8B-B14F-4D97-AF65-F5344CB8AC3E}">
        <p14:creationId xmlns:p14="http://schemas.microsoft.com/office/powerpoint/2010/main" val="697649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5A77-1411-EB76-B73B-5E877EFAA43A}"/>
              </a:ext>
            </a:extLst>
          </p:cNvPr>
          <p:cNvSpPr>
            <a:spLocks noGrp="1"/>
          </p:cNvSpPr>
          <p:nvPr>
            <p:ph type="title"/>
          </p:nvPr>
        </p:nvSpPr>
        <p:spPr>
          <a:xfrm>
            <a:off x="313581" y="635520"/>
            <a:ext cx="6839479" cy="278290"/>
          </a:xfrm>
        </p:spPr>
        <p:txBody>
          <a:bodyPr/>
          <a:lstStyle/>
          <a:p>
            <a:r>
              <a:rPr lang="en-US" sz="1800" i="0" dirty="0">
                <a:solidFill>
                  <a:srgbClr val="000000"/>
                </a:solidFill>
                <a:effectLst/>
                <a:latin typeface="AdvPSA183"/>
              </a:rPr>
              <a:t>These results demonstrate that GPX4-regulated ferroptosis is a common mechanism shared by multiple independent small molecule scaffolds. All FIN compounds can be categorized into two classes based on the mode of GPX4 inhibition. One class, including </a:t>
            </a:r>
            <a:r>
              <a:rPr lang="en-US" sz="1800" i="0" dirty="0" err="1">
                <a:solidFill>
                  <a:srgbClr val="000000"/>
                </a:solidFill>
                <a:effectLst/>
                <a:latin typeface="AdvPSA183"/>
              </a:rPr>
              <a:t>erastin</a:t>
            </a:r>
            <a:r>
              <a:rPr lang="en-US" sz="1800" i="0" dirty="0">
                <a:solidFill>
                  <a:srgbClr val="000000"/>
                </a:solidFill>
                <a:effectLst/>
                <a:latin typeface="AdvPSA183"/>
              </a:rPr>
              <a:t>, inhibits GPX4 through GSH depletion. The second class inhibits GPX4 without GSH depletion, such as RSL3, which inhibits GPX4 directly</a:t>
            </a:r>
            <a:r>
              <a:rPr lang="en-US" dirty="0"/>
              <a:t> </a:t>
            </a:r>
            <a:br>
              <a:rPr lang="en-US" dirty="0"/>
            </a:br>
            <a:endParaRPr lang="en-US" dirty="0"/>
          </a:p>
        </p:txBody>
      </p:sp>
      <p:sp>
        <p:nvSpPr>
          <p:cNvPr id="4" name="Date Placeholder 3">
            <a:extLst>
              <a:ext uri="{FF2B5EF4-FFF2-40B4-BE49-F238E27FC236}">
                <a16:creationId xmlns:a16="http://schemas.microsoft.com/office/drawing/2014/main" id="{DBA4413C-8E55-B420-DBB7-F7A78A9E12FD}"/>
              </a:ext>
            </a:extLst>
          </p:cNvPr>
          <p:cNvSpPr>
            <a:spLocks noGrp="1"/>
          </p:cNvSpPr>
          <p:nvPr>
            <p:ph type="dt" sz="half" idx="14"/>
          </p:nvPr>
        </p:nvSpPr>
        <p:spPr/>
        <p:txBody>
          <a:bodyPr/>
          <a:lstStyle/>
          <a:p>
            <a:r>
              <a:rPr lang="en-US"/>
              <a:t>June 27</a:t>
            </a:r>
            <a:endParaRPr lang="de-DE" dirty="0"/>
          </a:p>
        </p:txBody>
      </p:sp>
      <p:sp>
        <p:nvSpPr>
          <p:cNvPr id="5" name="Footer Placeholder 4">
            <a:extLst>
              <a:ext uri="{FF2B5EF4-FFF2-40B4-BE49-F238E27FC236}">
                <a16:creationId xmlns:a16="http://schemas.microsoft.com/office/drawing/2014/main" id="{F7B0B756-582E-C05D-1CFD-17B03B12795E}"/>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6A6C66A4-4684-E826-B92E-2B9791314CBC}"/>
              </a:ext>
            </a:extLst>
          </p:cNvPr>
          <p:cNvSpPr>
            <a:spLocks noGrp="1"/>
          </p:cNvSpPr>
          <p:nvPr>
            <p:ph type="sldNum" sz="quarter" idx="16"/>
          </p:nvPr>
        </p:nvSpPr>
        <p:spPr/>
        <p:txBody>
          <a:bodyPr/>
          <a:lstStyle/>
          <a:p>
            <a:fld id="{9E82CC3C-1DC0-4FDA-9590-6CC506AB67F8}" type="slidenum">
              <a:rPr lang="en-US" smtClean="0"/>
              <a:pPr/>
              <a:t>30</a:t>
            </a:fld>
            <a:endParaRPr lang="en-US" dirty="0"/>
          </a:p>
        </p:txBody>
      </p:sp>
      <p:pic>
        <p:nvPicPr>
          <p:cNvPr id="8" name="Picture 7">
            <a:extLst>
              <a:ext uri="{FF2B5EF4-FFF2-40B4-BE49-F238E27FC236}">
                <a16:creationId xmlns:a16="http://schemas.microsoft.com/office/drawing/2014/main" id="{5EFE8BE9-B081-7E4E-0725-1F2CB9D547BC}"/>
              </a:ext>
            </a:extLst>
          </p:cNvPr>
          <p:cNvPicPr>
            <a:picLocks noChangeAspect="1"/>
          </p:cNvPicPr>
          <p:nvPr/>
        </p:nvPicPr>
        <p:blipFill>
          <a:blip r:embed="rId2"/>
          <a:stretch>
            <a:fillRect/>
          </a:stretch>
        </p:blipFill>
        <p:spPr>
          <a:xfrm>
            <a:off x="2289703" y="2185111"/>
            <a:ext cx="1928069" cy="2490170"/>
          </a:xfrm>
          <a:prstGeom prst="rect">
            <a:avLst/>
          </a:prstGeom>
        </p:spPr>
      </p:pic>
      <p:sp>
        <p:nvSpPr>
          <p:cNvPr id="9" name="TextBox 8">
            <a:extLst>
              <a:ext uri="{FF2B5EF4-FFF2-40B4-BE49-F238E27FC236}">
                <a16:creationId xmlns:a16="http://schemas.microsoft.com/office/drawing/2014/main" id="{BD6618C6-3378-BE02-14EE-0435F24D1E15}"/>
              </a:ext>
            </a:extLst>
          </p:cNvPr>
          <p:cNvSpPr txBox="1"/>
          <p:nvPr/>
        </p:nvSpPr>
        <p:spPr>
          <a:xfrm>
            <a:off x="401855" y="4467275"/>
            <a:ext cx="7175157" cy="416011"/>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i="0" dirty="0">
                <a:solidFill>
                  <a:srgbClr val="000000"/>
                </a:solidFill>
                <a:effectLst/>
                <a:latin typeface="AdvPSA183"/>
              </a:rPr>
              <a:t>Figure15: </a:t>
            </a:r>
            <a:r>
              <a:rPr lang="en-US" sz="800" b="0" i="0" dirty="0">
                <a:solidFill>
                  <a:srgbClr val="000000"/>
                </a:solidFill>
                <a:effectLst/>
                <a:latin typeface="AdvPSA183"/>
              </a:rPr>
              <a:t>Model of GPX4-regulated ferroptosis pathway. Ferroptosis inducers can be categorized into two classes based on the mode of GPX4 inhibition.</a:t>
            </a:r>
            <a:r>
              <a:rPr lang="en-US" sz="800" dirty="0"/>
              <a:t> </a:t>
            </a:r>
            <a:br>
              <a:rPr lang="en-US" sz="2000" dirty="0"/>
            </a:br>
            <a:endParaRPr lang="en-US" sz="1600" dirty="0"/>
          </a:p>
        </p:txBody>
      </p:sp>
    </p:spTree>
    <p:extLst>
      <p:ext uri="{BB962C8B-B14F-4D97-AF65-F5344CB8AC3E}">
        <p14:creationId xmlns:p14="http://schemas.microsoft.com/office/powerpoint/2010/main" val="582202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00B7E-4A93-F877-5E1C-FE49086FABF2}"/>
              </a:ext>
            </a:extLst>
          </p:cNvPr>
          <p:cNvSpPr>
            <a:spLocks noGrp="1"/>
          </p:cNvSpPr>
          <p:nvPr>
            <p:ph type="title"/>
          </p:nvPr>
        </p:nvSpPr>
        <p:spPr>
          <a:xfrm>
            <a:off x="401855" y="505987"/>
            <a:ext cx="7485110" cy="278290"/>
          </a:xfrm>
        </p:spPr>
        <p:txBody>
          <a:bodyPr/>
          <a:lstStyle/>
          <a:p>
            <a:r>
              <a:rPr lang="en-US" sz="1800" i="0" dirty="0">
                <a:solidFill>
                  <a:schemeClr val="tx2"/>
                </a:solidFill>
                <a:effectLst/>
                <a:latin typeface="AdvPSHN-H"/>
              </a:rPr>
              <a:t>Ferroptosis Inducers Inhibit Tumor Growth in a</a:t>
            </a:r>
            <a:r>
              <a:rPr lang="en-US" dirty="0">
                <a:solidFill>
                  <a:schemeClr val="tx2"/>
                </a:solidFill>
                <a:latin typeface="AdvPSHN-H"/>
              </a:rPr>
              <a:t> </a:t>
            </a:r>
            <a:r>
              <a:rPr lang="en-US" sz="1800" i="0" dirty="0">
                <a:solidFill>
                  <a:schemeClr val="tx2"/>
                </a:solidFill>
                <a:effectLst/>
                <a:latin typeface="AdvPSHN-H"/>
              </a:rPr>
              <a:t>Xenograft Mouse Model</a:t>
            </a:r>
            <a:r>
              <a:rPr lang="en-US" dirty="0">
                <a:solidFill>
                  <a:schemeClr val="tx2"/>
                </a:solidFill>
              </a:rPr>
              <a:t> </a:t>
            </a:r>
            <a:br>
              <a:rPr lang="en-US" dirty="0">
                <a:solidFill>
                  <a:schemeClr val="tx2"/>
                </a:solidFill>
              </a:rPr>
            </a:br>
            <a:endParaRPr lang="en-US" dirty="0">
              <a:solidFill>
                <a:schemeClr val="tx2"/>
              </a:solidFill>
            </a:endParaRPr>
          </a:p>
        </p:txBody>
      </p:sp>
      <p:sp>
        <p:nvSpPr>
          <p:cNvPr id="4" name="Date Placeholder 3">
            <a:extLst>
              <a:ext uri="{FF2B5EF4-FFF2-40B4-BE49-F238E27FC236}">
                <a16:creationId xmlns:a16="http://schemas.microsoft.com/office/drawing/2014/main" id="{424DFE76-F4F2-C853-C648-756671D45D60}"/>
              </a:ext>
            </a:extLst>
          </p:cNvPr>
          <p:cNvSpPr>
            <a:spLocks noGrp="1"/>
          </p:cNvSpPr>
          <p:nvPr>
            <p:ph type="dt" sz="half" idx="14"/>
          </p:nvPr>
        </p:nvSpPr>
        <p:spPr/>
        <p:txBody>
          <a:bodyPr/>
          <a:lstStyle/>
          <a:p>
            <a:r>
              <a:rPr lang="en-US"/>
              <a:t>June 27</a:t>
            </a:r>
            <a:endParaRPr lang="de-DE" dirty="0"/>
          </a:p>
        </p:txBody>
      </p:sp>
      <p:sp>
        <p:nvSpPr>
          <p:cNvPr id="5" name="Footer Placeholder 4">
            <a:extLst>
              <a:ext uri="{FF2B5EF4-FFF2-40B4-BE49-F238E27FC236}">
                <a16:creationId xmlns:a16="http://schemas.microsoft.com/office/drawing/2014/main" id="{8254391B-F297-63B8-03D6-56800F55723B}"/>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1ECC3378-32D3-E1DB-1540-411AEF2E9026}"/>
              </a:ext>
            </a:extLst>
          </p:cNvPr>
          <p:cNvSpPr>
            <a:spLocks noGrp="1"/>
          </p:cNvSpPr>
          <p:nvPr>
            <p:ph type="sldNum" sz="quarter" idx="16"/>
          </p:nvPr>
        </p:nvSpPr>
        <p:spPr/>
        <p:txBody>
          <a:bodyPr/>
          <a:lstStyle/>
          <a:p>
            <a:fld id="{9E82CC3C-1DC0-4FDA-9590-6CC506AB67F8}" type="slidenum">
              <a:rPr lang="en-US" smtClean="0"/>
              <a:pPr/>
              <a:t>31</a:t>
            </a:fld>
            <a:endParaRPr lang="en-US" dirty="0"/>
          </a:p>
        </p:txBody>
      </p:sp>
      <p:sp>
        <p:nvSpPr>
          <p:cNvPr id="7" name="TextBox 6">
            <a:extLst>
              <a:ext uri="{FF2B5EF4-FFF2-40B4-BE49-F238E27FC236}">
                <a16:creationId xmlns:a16="http://schemas.microsoft.com/office/drawing/2014/main" id="{81212F22-DECE-F340-09F5-8DB5FDA38233}"/>
              </a:ext>
            </a:extLst>
          </p:cNvPr>
          <p:cNvSpPr txBox="1"/>
          <p:nvPr/>
        </p:nvSpPr>
        <p:spPr>
          <a:xfrm>
            <a:off x="543793" y="941694"/>
            <a:ext cx="3703942" cy="5131148"/>
          </a:xfrm>
          <a:prstGeom prst="rect">
            <a:avLst/>
          </a:prstGeom>
          <a:noFill/>
        </p:spPr>
        <p:txBody>
          <a:bodyPr wrap="square" lIns="0" tIns="0" rIns="0" bIns="0" rtlCol="0">
            <a:spAutoFit/>
          </a:bodyPr>
          <a:lstStyle/>
          <a:p>
            <a:pPr>
              <a:lnSpc>
                <a:spcPct val="120000"/>
              </a:lnSpc>
              <a:spcBef>
                <a:spcPts val="625"/>
              </a:spcBef>
              <a:buClr>
                <a:schemeClr val="accent1"/>
              </a:buClr>
            </a:pPr>
            <a:endParaRPr lang="en-US" sz="1600" dirty="0"/>
          </a:p>
          <a:p>
            <a:pPr marL="179388" indent="-179388">
              <a:lnSpc>
                <a:spcPct val="120000"/>
              </a:lnSpc>
              <a:spcBef>
                <a:spcPts val="625"/>
              </a:spcBef>
              <a:buSzPct val="120000"/>
              <a:buFont typeface="Arial" panose="020B0604020202020204" pitchFamily="34" charset="0"/>
              <a:buChar char="•"/>
            </a:pPr>
            <a:r>
              <a:rPr lang="en-US" sz="1400" b="0" i="0" dirty="0">
                <a:solidFill>
                  <a:srgbClr val="000000"/>
                </a:solidFill>
                <a:effectLst/>
                <a:latin typeface="AdvPSA183"/>
              </a:rPr>
              <a:t>piperazine </a:t>
            </a:r>
            <a:r>
              <a:rPr lang="en-US" sz="1400" b="0" i="0" dirty="0" err="1">
                <a:solidFill>
                  <a:srgbClr val="000000"/>
                </a:solidFill>
                <a:effectLst/>
                <a:latin typeface="AdvPSA183"/>
              </a:rPr>
              <a:t>erastin</a:t>
            </a:r>
            <a:r>
              <a:rPr lang="en-US" sz="1400" b="0" i="0" dirty="0">
                <a:solidFill>
                  <a:srgbClr val="000000"/>
                </a:solidFill>
                <a:effectLst/>
                <a:latin typeface="AdvPSA183"/>
              </a:rPr>
              <a:t>(PE), a analog of </a:t>
            </a:r>
            <a:r>
              <a:rPr lang="en-US" sz="1400" b="0" i="0" dirty="0" err="1">
                <a:solidFill>
                  <a:srgbClr val="000000"/>
                </a:solidFill>
                <a:effectLst/>
                <a:latin typeface="AdvPSA183"/>
              </a:rPr>
              <a:t>erastin</a:t>
            </a:r>
            <a:endParaRPr lang="en-US" sz="1400" b="0" i="0" dirty="0">
              <a:solidFill>
                <a:srgbClr val="000000"/>
              </a:solidFill>
              <a:effectLst/>
              <a:latin typeface="AdvPSA183"/>
            </a:endParaRPr>
          </a:p>
          <a:p>
            <a:pPr marL="179388" indent="-179388">
              <a:lnSpc>
                <a:spcPct val="120000"/>
              </a:lnSpc>
              <a:spcBef>
                <a:spcPts val="625"/>
              </a:spcBef>
              <a:buSzPct val="120000"/>
              <a:buFont typeface="Arial" panose="020B0604020202020204" pitchFamily="34" charset="0"/>
              <a:buChar char="•"/>
            </a:pPr>
            <a:r>
              <a:rPr lang="en-US" sz="1400" b="0" i="0" dirty="0">
                <a:solidFill>
                  <a:srgbClr val="000000"/>
                </a:solidFill>
                <a:effectLst/>
                <a:latin typeface="AdvPSA183"/>
              </a:rPr>
              <a:t> PE upregulated </a:t>
            </a:r>
            <a:r>
              <a:rPr lang="en-US" sz="1400" b="0" i="1" dirty="0">
                <a:solidFill>
                  <a:srgbClr val="000000"/>
                </a:solidFill>
                <a:effectLst/>
                <a:latin typeface="Advhelvneue-italic"/>
              </a:rPr>
              <a:t>PTGS2 </a:t>
            </a:r>
            <a:r>
              <a:rPr lang="en-US" sz="1400" b="0" i="0" dirty="0">
                <a:solidFill>
                  <a:srgbClr val="000000"/>
                </a:solidFill>
                <a:effectLst/>
                <a:latin typeface="AdvPSA183"/>
              </a:rPr>
              <a:t>in BJeLR cells</a:t>
            </a:r>
          </a:p>
          <a:p>
            <a:pPr>
              <a:lnSpc>
                <a:spcPct val="120000"/>
              </a:lnSpc>
              <a:spcBef>
                <a:spcPts val="625"/>
              </a:spcBef>
              <a:buSzPct val="120000"/>
            </a:pPr>
            <a:r>
              <a:rPr lang="en-US" sz="1400" b="0" i="1" dirty="0">
                <a:solidFill>
                  <a:srgbClr val="000000"/>
                </a:solidFill>
                <a:effectLst/>
                <a:latin typeface="Advhelvneue-italic"/>
              </a:rPr>
              <a:t>     PTGS2 </a:t>
            </a:r>
            <a:r>
              <a:rPr lang="en-US" sz="1400" b="0" i="0" dirty="0">
                <a:solidFill>
                  <a:srgbClr val="000000"/>
                </a:solidFill>
                <a:effectLst/>
                <a:latin typeface="AdvPSA183"/>
              </a:rPr>
              <a:t>upregulation is a suitable marker</a:t>
            </a:r>
          </a:p>
          <a:p>
            <a:pPr>
              <a:lnSpc>
                <a:spcPct val="120000"/>
              </a:lnSpc>
              <a:spcBef>
                <a:spcPts val="625"/>
              </a:spcBef>
              <a:buSzPct val="120000"/>
            </a:pPr>
            <a:r>
              <a:rPr lang="en-US" sz="1400" b="0" i="0" dirty="0">
                <a:solidFill>
                  <a:srgbClr val="000000"/>
                </a:solidFill>
                <a:effectLst/>
                <a:latin typeface="AdvPSA183"/>
              </a:rPr>
              <a:t>     for the lipid peroxidation that occurs</a:t>
            </a:r>
          </a:p>
          <a:p>
            <a:pPr>
              <a:lnSpc>
                <a:spcPct val="120000"/>
              </a:lnSpc>
              <a:spcBef>
                <a:spcPts val="625"/>
              </a:spcBef>
              <a:buSzPct val="120000"/>
            </a:pPr>
            <a:r>
              <a:rPr lang="en-US" sz="1400" dirty="0">
                <a:solidFill>
                  <a:srgbClr val="000000"/>
                </a:solidFill>
                <a:latin typeface="AdvPSA183"/>
              </a:rPr>
              <a:t>    </a:t>
            </a:r>
            <a:r>
              <a:rPr lang="en-US" sz="1400" b="0" i="0" dirty="0">
                <a:solidFill>
                  <a:srgbClr val="000000"/>
                </a:solidFill>
                <a:effectLst/>
                <a:latin typeface="AdvPSA183"/>
              </a:rPr>
              <a:t> during GPX4-regulated ferroptosis</a:t>
            </a:r>
            <a:endParaRPr lang="en-US" sz="1400" dirty="0"/>
          </a:p>
          <a:p>
            <a:pPr marL="179388" indent="-179388">
              <a:lnSpc>
                <a:spcPct val="120000"/>
              </a:lnSpc>
              <a:spcBef>
                <a:spcPts val="625"/>
              </a:spcBef>
              <a:buSzPct val="120000"/>
              <a:buFont typeface="Arial" panose="020B0604020202020204" pitchFamily="34" charset="0"/>
              <a:buChar char="•"/>
            </a:pPr>
            <a:r>
              <a:rPr lang="en-US" sz="1400" dirty="0"/>
              <a:t>Indomethacin is used to study PTGS2's role in ferroptosis</a:t>
            </a:r>
          </a:p>
          <a:p>
            <a:pPr marL="179388" indent="-179388">
              <a:lnSpc>
                <a:spcPct val="120000"/>
              </a:lnSpc>
              <a:spcBef>
                <a:spcPts val="625"/>
              </a:spcBef>
              <a:buSzPct val="120000"/>
              <a:buFont typeface="Arial" panose="020B0604020202020204" pitchFamily="34" charset="0"/>
              <a:buChar char="•"/>
            </a:pPr>
            <a:r>
              <a:rPr lang="en-US" sz="1400" dirty="0" err="1"/>
              <a:t>Erastin</a:t>
            </a:r>
            <a:r>
              <a:rPr lang="en-US" sz="1400" dirty="0"/>
              <a:t> or RSL3-induced ferroptosis isn't affected by indomethacin</a:t>
            </a:r>
          </a:p>
          <a:p>
            <a:pPr marL="179388" indent="-179388">
              <a:lnSpc>
                <a:spcPct val="120000"/>
              </a:lnSpc>
              <a:spcBef>
                <a:spcPts val="625"/>
              </a:spcBef>
              <a:buSzPct val="120000"/>
              <a:buFont typeface="Arial" panose="020B0604020202020204" pitchFamily="34" charset="0"/>
              <a:buChar char="•"/>
            </a:pPr>
            <a:r>
              <a:rPr lang="en-US" sz="1400" dirty="0"/>
              <a:t>PTGS2 upregulation as a downstream marker of ferroptosis.</a:t>
            </a:r>
            <a:br>
              <a:rPr lang="en-US" sz="1400" dirty="0"/>
            </a:br>
            <a:br>
              <a:rPr lang="en-US" sz="1600" dirty="0"/>
            </a:br>
            <a:br>
              <a:rPr lang="en-US" sz="2400" dirty="0"/>
            </a:br>
            <a:br>
              <a:rPr lang="en-US" sz="2000" dirty="0"/>
            </a:br>
            <a:endParaRPr lang="en-US" sz="1600" dirty="0"/>
          </a:p>
        </p:txBody>
      </p:sp>
      <p:sp>
        <p:nvSpPr>
          <p:cNvPr id="10" name="TextBox 9">
            <a:extLst>
              <a:ext uri="{FF2B5EF4-FFF2-40B4-BE49-F238E27FC236}">
                <a16:creationId xmlns:a16="http://schemas.microsoft.com/office/drawing/2014/main" id="{5A997ADA-140A-981F-3047-91F51C02D19E}"/>
              </a:ext>
            </a:extLst>
          </p:cNvPr>
          <p:cNvSpPr txBox="1"/>
          <p:nvPr/>
        </p:nvSpPr>
        <p:spPr>
          <a:xfrm>
            <a:off x="4247735" y="3895904"/>
            <a:ext cx="3703941" cy="416011"/>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i="0" dirty="0">
                <a:solidFill>
                  <a:srgbClr val="000000"/>
                </a:solidFill>
                <a:effectLst/>
                <a:latin typeface="AdvPSA183"/>
              </a:rPr>
              <a:t>Figure16</a:t>
            </a:r>
            <a:r>
              <a:rPr lang="de-DE" sz="800" b="1" i="0" dirty="0">
                <a:solidFill>
                  <a:srgbClr val="000000"/>
                </a:solidFill>
                <a:effectLst/>
                <a:latin typeface="AdvPSA183"/>
              </a:rPr>
              <a:t>: </a:t>
            </a:r>
            <a:r>
              <a:rPr lang="en-US" sz="800" b="0" i="0" dirty="0">
                <a:solidFill>
                  <a:srgbClr val="000000"/>
                </a:solidFill>
                <a:effectLst/>
                <a:latin typeface="AdvPSA183"/>
              </a:rPr>
              <a:t>Upregulation of </a:t>
            </a:r>
            <a:r>
              <a:rPr lang="en-US" sz="800" b="0" i="1" dirty="0">
                <a:solidFill>
                  <a:srgbClr val="000000"/>
                </a:solidFill>
                <a:effectLst/>
                <a:latin typeface="Advhelvneue-italic"/>
              </a:rPr>
              <a:t>PTGS2 </a:t>
            </a:r>
            <a:r>
              <a:rPr lang="en-US" sz="800" b="0" i="0" dirty="0">
                <a:solidFill>
                  <a:srgbClr val="000000"/>
                </a:solidFill>
                <a:effectLst/>
                <a:latin typeface="AdvPSA183"/>
              </a:rPr>
              <a:t>expression upon </a:t>
            </a:r>
            <a:r>
              <a:rPr lang="en-US" sz="800" b="0" i="0" dirty="0" err="1">
                <a:solidFill>
                  <a:srgbClr val="000000"/>
                </a:solidFill>
                <a:effectLst/>
                <a:latin typeface="AdvPSA183"/>
              </a:rPr>
              <a:t>erastin</a:t>
            </a:r>
            <a:r>
              <a:rPr lang="en-US" sz="800" b="0" i="0" dirty="0">
                <a:solidFill>
                  <a:srgbClr val="000000"/>
                </a:solidFill>
                <a:effectLst/>
                <a:latin typeface="AdvPSA183"/>
              </a:rPr>
              <a:t> and RSL3 treatments</a:t>
            </a:r>
            <a:r>
              <a:rPr lang="en-US" sz="800" dirty="0"/>
              <a:t> </a:t>
            </a:r>
            <a:br>
              <a:rPr lang="en-US" sz="2000" dirty="0"/>
            </a:br>
            <a:endParaRPr lang="en-US" sz="1600" dirty="0"/>
          </a:p>
        </p:txBody>
      </p:sp>
      <p:pic>
        <p:nvPicPr>
          <p:cNvPr id="8" name="Picture 7">
            <a:extLst>
              <a:ext uri="{FF2B5EF4-FFF2-40B4-BE49-F238E27FC236}">
                <a16:creationId xmlns:a16="http://schemas.microsoft.com/office/drawing/2014/main" id="{5BEBF19F-3810-E3F4-0FEE-A4263FB096B7}"/>
              </a:ext>
            </a:extLst>
          </p:cNvPr>
          <p:cNvPicPr>
            <a:picLocks noChangeAspect="1"/>
          </p:cNvPicPr>
          <p:nvPr/>
        </p:nvPicPr>
        <p:blipFill>
          <a:blip r:embed="rId2"/>
          <a:stretch>
            <a:fillRect/>
          </a:stretch>
        </p:blipFill>
        <p:spPr>
          <a:xfrm>
            <a:off x="4340890" y="1509282"/>
            <a:ext cx="2810042" cy="2312385"/>
          </a:xfrm>
          <a:prstGeom prst="rect">
            <a:avLst/>
          </a:prstGeom>
        </p:spPr>
      </p:pic>
    </p:spTree>
    <p:extLst>
      <p:ext uri="{BB962C8B-B14F-4D97-AF65-F5344CB8AC3E}">
        <p14:creationId xmlns:p14="http://schemas.microsoft.com/office/powerpoint/2010/main" val="1394768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00B7E-4A93-F877-5E1C-FE49086FABF2}"/>
              </a:ext>
            </a:extLst>
          </p:cNvPr>
          <p:cNvSpPr>
            <a:spLocks noGrp="1"/>
          </p:cNvSpPr>
          <p:nvPr>
            <p:ph type="title"/>
          </p:nvPr>
        </p:nvSpPr>
        <p:spPr/>
        <p:txBody>
          <a:bodyPr/>
          <a:lstStyle/>
          <a:p>
            <a:r>
              <a:rPr lang="en-US" sz="1800" i="0" dirty="0">
                <a:solidFill>
                  <a:schemeClr val="tx2"/>
                </a:solidFill>
                <a:effectLst/>
                <a:latin typeface="AdvPSHN-H"/>
              </a:rPr>
              <a:t>Ferroptosis Inducers Inhibit Tumor Growth in a Xenograft Mouse Model</a:t>
            </a:r>
            <a:r>
              <a:rPr lang="en-US" dirty="0">
                <a:solidFill>
                  <a:schemeClr val="tx2"/>
                </a:solidFill>
              </a:rPr>
              <a:t> </a:t>
            </a:r>
            <a:br>
              <a:rPr lang="en-US" dirty="0">
                <a:solidFill>
                  <a:schemeClr val="tx2"/>
                </a:solidFill>
              </a:rPr>
            </a:br>
            <a:endParaRPr lang="en-US" dirty="0">
              <a:solidFill>
                <a:schemeClr val="tx2"/>
              </a:solidFill>
            </a:endParaRPr>
          </a:p>
        </p:txBody>
      </p:sp>
      <p:sp>
        <p:nvSpPr>
          <p:cNvPr id="4" name="Date Placeholder 3">
            <a:extLst>
              <a:ext uri="{FF2B5EF4-FFF2-40B4-BE49-F238E27FC236}">
                <a16:creationId xmlns:a16="http://schemas.microsoft.com/office/drawing/2014/main" id="{424DFE76-F4F2-C853-C648-756671D45D60}"/>
              </a:ext>
            </a:extLst>
          </p:cNvPr>
          <p:cNvSpPr>
            <a:spLocks noGrp="1"/>
          </p:cNvSpPr>
          <p:nvPr>
            <p:ph type="dt" sz="half" idx="14"/>
          </p:nvPr>
        </p:nvSpPr>
        <p:spPr/>
        <p:txBody>
          <a:bodyPr/>
          <a:lstStyle/>
          <a:p>
            <a:r>
              <a:rPr lang="en-US"/>
              <a:t>June 27</a:t>
            </a:r>
            <a:endParaRPr lang="de-DE" dirty="0"/>
          </a:p>
        </p:txBody>
      </p:sp>
      <p:sp>
        <p:nvSpPr>
          <p:cNvPr id="5" name="Footer Placeholder 4">
            <a:extLst>
              <a:ext uri="{FF2B5EF4-FFF2-40B4-BE49-F238E27FC236}">
                <a16:creationId xmlns:a16="http://schemas.microsoft.com/office/drawing/2014/main" id="{8254391B-F297-63B8-03D6-56800F55723B}"/>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1ECC3378-32D3-E1DB-1540-411AEF2E9026}"/>
              </a:ext>
            </a:extLst>
          </p:cNvPr>
          <p:cNvSpPr>
            <a:spLocks noGrp="1"/>
          </p:cNvSpPr>
          <p:nvPr>
            <p:ph type="sldNum" sz="quarter" idx="16"/>
          </p:nvPr>
        </p:nvSpPr>
        <p:spPr/>
        <p:txBody>
          <a:bodyPr/>
          <a:lstStyle/>
          <a:p>
            <a:fld id="{9E82CC3C-1DC0-4FDA-9590-6CC506AB67F8}" type="slidenum">
              <a:rPr lang="en-US" smtClean="0"/>
              <a:pPr/>
              <a:t>32</a:t>
            </a:fld>
            <a:endParaRPr lang="en-US" dirty="0"/>
          </a:p>
        </p:txBody>
      </p:sp>
      <p:sp>
        <p:nvSpPr>
          <p:cNvPr id="11" name="TextBox 10">
            <a:extLst>
              <a:ext uri="{FF2B5EF4-FFF2-40B4-BE49-F238E27FC236}">
                <a16:creationId xmlns:a16="http://schemas.microsoft.com/office/drawing/2014/main" id="{FFB08711-9A2A-12DA-6734-92D62D1C3200}"/>
              </a:ext>
            </a:extLst>
          </p:cNvPr>
          <p:cNvSpPr txBox="1"/>
          <p:nvPr/>
        </p:nvSpPr>
        <p:spPr>
          <a:xfrm>
            <a:off x="494270" y="815546"/>
            <a:ext cx="3789406" cy="4864088"/>
          </a:xfrm>
          <a:prstGeom prst="rect">
            <a:avLst/>
          </a:prstGeom>
          <a:noFill/>
        </p:spPr>
        <p:txBody>
          <a:bodyPr wrap="square" lIns="0" tIns="0" rIns="0" bIns="0" rtlCol="0">
            <a:spAutoFit/>
          </a:bodyPr>
          <a:lstStyle/>
          <a:p>
            <a:pPr marL="179388" indent="-179388">
              <a:lnSpc>
                <a:spcPct val="120000"/>
              </a:lnSpc>
              <a:spcBef>
                <a:spcPts val="625"/>
              </a:spcBef>
              <a:buClr>
                <a:schemeClr val="accent1"/>
              </a:buClr>
              <a:buFont typeface="Arial" panose="020B0604020202020204" pitchFamily="34" charset="0"/>
              <a:buChar char="•"/>
            </a:pPr>
            <a:r>
              <a:rPr lang="en-US" sz="1200" b="0" i="0" dirty="0">
                <a:solidFill>
                  <a:srgbClr val="000000"/>
                </a:solidFill>
                <a:effectLst/>
                <a:latin typeface="AdvPSA183"/>
              </a:rPr>
              <a:t>developed a more effective analog of </a:t>
            </a:r>
            <a:r>
              <a:rPr lang="en-US" sz="1200" b="0" i="0" dirty="0" err="1">
                <a:solidFill>
                  <a:srgbClr val="000000"/>
                </a:solidFill>
                <a:effectLst/>
                <a:latin typeface="AdvPSA183"/>
              </a:rPr>
              <a:t>erastin</a:t>
            </a:r>
            <a:r>
              <a:rPr lang="en-US" sz="1200" b="0" i="0" dirty="0">
                <a:solidFill>
                  <a:srgbClr val="000000"/>
                </a:solidFill>
                <a:effectLst/>
                <a:latin typeface="AdvPSA183"/>
              </a:rPr>
              <a:t> that could be tested in vivo. a more water-soluble and more metabolically stable compound .</a:t>
            </a:r>
            <a:br>
              <a:rPr lang="en-US" sz="1400" dirty="0"/>
            </a:br>
            <a:r>
              <a:rPr lang="en-US" sz="1200" b="0" i="0" dirty="0">
                <a:solidFill>
                  <a:srgbClr val="000000"/>
                </a:solidFill>
                <a:effectLst/>
                <a:latin typeface="AdvPSA183"/>
              </a:rPr>
              <a:t> </a:t>
            </a:r>
          </a:p>
          <a:p>
            <a:pPr marL="179388" indent="-179388">
              <a:lnSpc>
                <a:spcPct val="120000"/>
              </a:lnSpc>
              <a:spcBef>
                <a:spcPts val="625"/>
              </a:spcBef>
              <a:buClr>
                <a:schemeClr val="accent1"/>
              </a:buClr>
              <a:buFont typeface="Arial" panose="020B0604020202020204" pitchFamily="34" charset="0"/>
              <a:buChar char="•"/>
            </a:pPr>
            <a:r>
              <a:rPr lang="en-US" sz="1200" b="0" i="0" dirty="0">
                <a:solidFill>
                  <a:srgbClr val="000000"/>
                </a:solidFill>
                <a:effectLst/>
                <a:latin typeface="AdvPSA183"/>
              </a:rPr>
              <a:t>we named this compound piperazine </a:t>
            </a:r>
            <a:r>
              <a:rPr lang="en-US" sz="1200" b="0" i="0" dirty="0" err="1">
                <a:solidFill>
                  <a:srgbClr val="000000"/>
                </a:solidFill>
                <a:effectLst/>
                <a:latin typeface="AdvPSA183"/>
              </a:rPr>
              <a:t>erastin</a:t>
            </a:r>
            <a:r>
              <a:rPr lang="en-US" sz="1200" b="0" i="0" dirty="0">
                <a:solidFill>
                  <a:srgbClr val="000000"/>
                </a:solidFill>
                <a:effectLst/>
                <a:latin typeface="AdvPSA183"/>
              </a:rPr>
              <a:t> (PE). PE upregulated </a:t>
            </a:r>
            <a:r>
              <a:rPr lang="en-US" sz="1200" b="0" i="1" dirty="0">
                <a:solidFill>
                  <a:srgbClr val="000000"/>
                </a:solidFill>
                <a:effectLst/>
                <a:latin typeface="Advhelvneue-italic"/>
              </a:rPr>
              <a:t>PTGS2 </a:t>
            </a:r>
            <a:r>
              <a:rPr lang="en-US" sz="1200" b="0" i="0" dirty="0">
                <a:solidFill>
                  <a:srgbClr val="000000"/>
                </a:solidFill>
                <a:effectLst/>
                <a:latin typeface="AdvPSA183"/>
              </a:rPr>
              <a:t>in BJeLR cells.</a:t>
            </a:r>
          </a:p>
          <a:p>
            <a:pPr marL="179388" indent="-179388">
              <a:lnSpc>
                <a:spcPct val="120000"/>
              </a:lnSpc>
              <a:spcBef>
                <a:spcPts val="625"/>
              </a:spcBef>
              <a:buClr>
                <a:schemeClr val="accent1"/>
              </a:buClr>
              <a:buFont typeface="Arial" panose="020B0604020202020204" pitchFamily="34" charset="0"/>
              <a:buChar char="•"/>
            </a:pPr>
            <a:r>
              <a:rPr lang="en-US" sz="1200" b="0" i="0" dirty="0">
                <a:solidFill>
                  <a:srgbClr val="000000"/>
                </a:solidFill>
                <a:effectLst/>
                <a:latin typeface="AdvPSA183"/>
              </a:rPr>
              <a:t>Cotreatment of Vit. E suppressed </a:t>
            </a:r>
            <a:r>
              <a:rPr lang="en-US" sz="1200" b="0" i="1" dirty="0">
                <a:solidFill>
                  <a:srgbClr val="000000"/>
                </a:solidFill>
                <a:effectLst/>
                <a:latin typeface="Advhelvneue-italic"/>
              </a:rPr>
              <a:t>PTGS2 </a:t>
            </a:r>
            <a:r>
              <a:rPr lang="en-US" sz="1200" b="0" i="0" dirty="0">
                <a:solidFill>
                  <a:srgbClr val="000000"/>
                </a:solidFill>
                <a:effectLst/>
                <a:latin typeface="AdvPSA183"/>
              </a:rPr>
              <a:t>induction by PE, which indicates that </a:t>
            </a:r>
            <a:r>
              <a:rPr lang="en-US" sz="1200" b="0" i="1" dirty="0">
                <a:solidFill>
                  <a:srgbClr val="000000"/>
                </a:solidFill>
                <a:effectLst/>
                <a:latin typeface="Advhelvneue-italic"/>
              </a:rPr>
              <a:t>PTGS2 </a:t>
            </a:r>
            <a:r>
              <a:rPr lang="en-US" sz="1200" b="0" i="0" dirty="0">
                <a:solidFill>
                  <a:srgbClr val="000000"/>
                </a:solidFill>
                <a:effectLst/>
                <a:latin typeface="AdvPSA183"/>
              </a:rPr>
              <a:t>upregulation is downstream of the lipid peroxidation that occurs during ferroptosis (</a:t>
            </a:r>
            <a:r>
              <a:rPr lang="en-US" sz="1200" b="0" i="0" dirty="0">
                <a:solidFill>
                  <a:srgbClr val="0F80AC"/>
                </a:solidFill>
                <a:effectLst/>
                <a:latin typeface="AdvPSA183"/>
              </a:rPr>
              <a:t>Figure 6</a:t>
            </a:r>
            <a:r>
              <a:rPr lang="en-US" sz="1200" b="0" i="0" dirty="0">
                <a:solidFill>
                  <a:srgbClr val="000000"/>
                </a:solidFill>
                <a:effectLst/>
                <a:latin typeface="AdvPSA183"/>
              </a:rPr>
              <a:t>B). (1</a:t>
            </a:r>
            <a:r>
              <a:rPr lang="en-US" sz="1200" b="0" i="1" dirty="0">
                <a:solidFill>
                  <a:srgbClr val="000000"/>
                </a:solidFill>
                <a:effectLst/>
                <a:latin typeface="Advhelvneue-italic"/>
              </a:rPr>
              <a:t>S</a:t>
            </a:r>
            <a:r>
              <a:rPr lang="en-US" sz="1200" b="0" i="0" dirty="0">
                <a:solidFill>
                  <a:srgbClr val="000000"/>
                </a:solidFill>
                <a:effectLst/>
                <a:latin typeface="AdvPSA183"/>
              </a:rPr>
              <a:t>, 3</a:t>
            </a:r>
            <a:r>
              <a:rPr lang="en-US" sz="1200" b="0" i="1" dirty="0">
                <a:solidFill>
                  <a:srgbClr val="000000"/>
                </a:solidFill>
                <a:effectLst/>
                <a:latin typeface="Advhelvneue-italic"/>
              </a:rPr>
              <a:t>R</a:t>
            </a:r>
            <a:r>
              <a:rPr lang="en-US" sz="1200" b="0" i="0" dirty="0">
                <a:solidFill>
                  <a:srgbClr val="000000"/>
                </a:solidFill>
                <a:effectLst/>
                <a:latin typeface="AdvPSA183"/>
              </a:rPr>
              <a:t>)-RSL3, but not (1</a:t>
            </a:r>
            <a:r>
              <a:rPr lang="en-US" sz="1200" b="0" i="1" dirty="0">
                <a:solidFill>
                  <a:srgbClr val="000000"/>
                </a:solidFill>
                <a:effectLst/>
                <a:latin typeface="Advhelvneue-italic"/>
              </a:rPr>
              <a:t>R</a:t>
            </a:r>
            <a:r>
              <a:rPr lang="en-US" sz="1200" b="0" i="0" dirty="0">
                <a:solidFill>
                  <a:srgbClr val="000000"/>
                </a:solidFill>
                <a:effectLst/>
                <a:latin typeface="AdvPSA183"/>
              </a:rPr>
              <a:t>, 3</a:t>
            </a:r>
            <a:r>
              <a:rPr lang="en-US" sz="1200" b="0" i="1" dirty="0">
                <a:solidFill>
                  <a:srgbClr val="000000"/>
                </a:solidFill>
                <a:effectLst/>
                <a:latin typeface="Advhelvneue-italic"/>
              </a:rPr>
              <a:t>R</a:t>
            </a:r>
            <a:r>
              <a:rPr lang="en-US" sz="1200" b="0" i="0" dirty="0">
                <a:solidFill>
                  <a:srgbClr val="000000"/>
                </a:solidFill>
                <a:effectLst/>
                <a:latin typeface="AdvPSA183"/>
              </a:rPr>
              <a:t>)-RSL3, increased </a:t>
            </a:r>
            <a:r>
              <a:rPr lang="en-US" sz="1200" b="0" i="1" dirty="0">
                <a:solidFill>
                  <a:srgbClr val="000000"/>
                </a:solidFill>
                <a:effectLst/>
                <a:latin typeface="Advhelvneue-italic"/>
              </a:rPr>
              <a:t>PTGS2 </a:t>
            </a:r>
            <a:r>
              <a:rPr lang="en-US" sz="1200" b="0" i="0" dirty="0">
                <a:solidFill>
                  <a:srgbClr val="000000"/>
                </a:solidFill>
                <a:effectLst/>
                <a:latin typeface="AdvPSA183"/>
              </a:rPr>
              <a:t>expression (</a:t>
            </a:r>
            <a:r>
              <a:rPr lang="en-US" sz="1200" b="0" i="0" dirty="0">
                <a:solidFill>
                  <a:srgbClr val="0F80AC"/>
                </a:solidFill>
                <a:effectLst/>
                <a:latin typeface="AdvPSA183"/>
              </a:rPr>
              <a:t>Figure 6</a:t>
            </a:r>
            <a:r>
              <a:rPr lang="en-US" sz="1200" b="0" i="0" dirty="0">
                <a:solidFill>
                  <a:srgbClr val="000000"/>
                </a:solidFill>
                <a:effectLst/>
                <a:latin typeface="AdvPSA183"/>
              </a:rPr>
              <a:t>B). In addition, knockdown of GPX4 using siRNAs markedly increased </a:t>
            </a:r>
            <a:r>
              <a:rPr lang="en-US" sz="1200" b="0" i="1" dirty="0">
                <a:solidFill>
                  <a:srgbClr val="000000"/>
                </a:solidFill>
                <a:effectLst/>
                <a:latin typeface="Advhelvneue-italic"/>
              </a:rPr>
              <a:t>PTGS2 </a:t>
            </a:r>
            <a:r>
              <a:rPr lang="en-US" sz="1200" b="0" i="0" dirty="0">
                <a:solidFill>
                  <a:srgbClr val="000000"/>
                </a:solidFill>
                <a:effectLst/>
                <a:latin typeface="AdvPSA183"/>
              </a:rPr>
              <a:t>mRNA abundance, whereas the effect on </a:t>
            </a:r>
            <a:r>
              <a:rPr lang="en-US" sz="1200" b="0" i="1" dirty="0">
                <a:solidFill>
                  <a:srgbClr val="000000"/>
                </a:solidFill>
                <a:effectLst/>
                <a:latin typeface="Advhelvneue-italic"/>
              </a:rPr>
              <a:t>PTGS2 </a:t>
            </a:r>
            <a:r>
              <a:rPr lang="en-US" sz="1200" b="0" i="0" dirty="0">
                <a:solidFill>
                  <a:srgbClr val="000000"/>
                </a:solidFill>
                <a:effectLst/>
                <a:latin typeface="AdvPSA183"/>
              </a:rPr>
              <a:t>mRNA abundance of </a:t>
            </a:r>
            <a:r>
              <a:rPr lang="en-US" sz="1200" b="0" i="0" dirty="0" err="1">
                <a:solidFill>
                  <a:srgbClr val="000000"/>
                </a:solidFill>
                <a:effectLst/>
                <a:latin typeface="AdvPSA183"/>
              </a:rPr>
              <a:t>siDeath</a:t>
            </a:r>
            <a:r>
              <a:rPr lang="en-US" sz="1200" b="0" i="0" dirty="0">
                <a:solidFill>
                  <a:srgbClr val="000000"/>
                </a:solidFill>
                <a:effectLst/>
                <a:latin typeface="AdvPSA183"/>
              </a:rPr>
              <a:t> was minimal (</a:t>
            </a:r>
            <a:r>
              <a:rPr lang="en-US" sz="1200" b="0" i="0" dirty="0">
                <a:solidFill>
                  <a:srgbClr val="0F80AC"/>
                </a:solidFill>
                <a:effectLst/>
                <a:latin typeface="AdvPSA183"/>
              </a:rPr>
              <a:t>Figure 6</a:t>
            </a:r>
            <a:r>
              <a:rPr lang="en-US" sz="1200" b="0" i="0" dirty="0">
                <a:solidFill>
                  <a:srgbClr val="000000"/>
                </a:solidFill>
                <a:effectLst/>
                <a:latin typeface="AdvPSA183"/>
              </a:rPr>
              <a:t>B)</a:t>
            </a:r>
            <a:r>
              <a:rPr lang="en-US" sz="1200" dirty="0"/>
              <a:t> </a:t>
            </a:r>
          </a:p>
          <a:p>
            <a:pPr marL="179388" indent="-179388">
              <a:lnSpc>
                <a:spcPct val="120000"/>
              </a:lnSpc>
              <a:spcBef>
                <a:spcPts val="625"/>
              </a:spcBef>
              <a:buClr>
                <a:schemeClr val="accent1"/>
              </a:buClr>
              <a:buFont typeface="Arial" panose="020B0604020202020204" pitchFamily="34" charset="0"/>
              <a:buChar char="•"/>
            </a:pPr>
            <a:r>
              <a:rPr lang="en-US" sz="1200" b="0" i="0" dirty="0">
                <a:solidFill>
                  <a:srgbClr val="000000"/>
                </a:solidFill>
                <a:effectLst/>
                <a:latin typeface="AdvPSA183"/>
              </a:rPr>
              <a:t>Taken together, these data confirm that </a:t>
            </a:r>
            <a:r>
              <a:rPr lang="en-US" sz="1200" b="0" i="1" dirty="0">
                <a:solidFill>
                  <a:srgbClr val="000000"/>
                </a:solidFill>
                <a:effectLst/>
                <a:latin typeface="Advhelvneue-italic"/>
              </a:rPr>
              <a:t>PTGS2 </a:t>
            </a:r>
            <a:r>
              <a:rPr lang="en-US" sz="1200" b="0" i="0" dirty="0">
                <a:solidFill>
                  <a:srgbClr val="000000"/>
                </a:solidFill>
                <a:effectLst/>
                <a:latin typeface="AdvPSA183"/>
              </a:rPr>
              <a:t>upregulation is a suitable marker for the lipid peroxidation that occurs during GPX4-regulated ferroptosis.</a:t>
            </a:r>
            <a:r>
              <a:rPr lang="en-US" sz="1200" dirty="0"/>
              <a:t> </a:t>
            </a:r>
            <a:br>
              <a:rPr lang="en-US" sz="1400" dirty="0"/>
            </a:br>
            <a:br>
              <a:rPr lang="en-US" sz="1200" dirty="0"/>
            </a:br>
            <a:br>
              <a:rPr lang="en-US" sz="1200" dirty="0"/>
            </a:br>
            <a:br>
              <a:rPr lang="en-US" sz="1200" dirty="0"/>
            </a:br>
            <a:endParaRPr lang="en-US" sz="1200" dirty="0"/>
          </a:p>
        </p:txBody>
      </p:sp>
      <p:pic>
        <p:nvPicPr>
          <p:cNvPr id="13" name="Picture 12">
            <a:extLst>
              <a:ext uri="{FF2B5EF4-FFF2-40B4-BE49-F238E27FC236}">
                <a16:creationId xmlns:a16="http://schemas.microsoft.com/office/drawing/2014/main" id="{319D5E88-F304-3A1B-4066-E5022781FD00}"/>
              </a:ext>
            </a:extLst>
          </p:cNvPr>
          <p:cNvPicPr>
            <a:picLocks noChangeAspect="1"/>
          </p:cNvPicPr>
          <p:nvPr/>
        </p:nvPicPr>
        <p:blipFill>
          <a:blip r:embed="rId2"/>
          <a:stretch>
            <a:fillRect/>
          </a:stretch>
        </p:blipFill>
        <p:spPr>
          <a:xfrm>
            <a:off x="4376091" y="789002"/>
            <a:ext cx="3656105" cy="2068498"/>
          </a:xfrm>
          <a:prstGeom prst="rect">
            <a:avLst/>
          </a:prstGeom>
        </p:spPr>
      </p:pic>
      <p:sp>
        <p:nvSpPr>
          <p:cNvPr id="14" name="TextBox 13">
            <a:extLst>
              <a:ext uri="{FF2B5EF4-FFF2-40B4-BE49-F238E27FC236}">
                <a16:creationId xmlns:a16="http://schemas.microsoft.com/office/drawing/2014/main" id="{E6973A13-0D19-394B-E98D-53A375544C6F}"/>
              </a:ext>
            </a:extLst>
          </p:cNvPr>
          <p:cNvSpPr txBox="1"/>
          <p:nvPr/>
        </p:nvSpPr>
        <p:spPr>
          <a:xfrm>
            <a:off x="4376091" y="2767914"/>
            <a:ext cx="3540471" cy="563744"/>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i="1" dirty="0">
                <a:solidFill>
                  <a:srgbClr val="000000"/>
                </a:solidFill>
                <a:effectLst/>
                <a:latin typeface="Advhelvneue-italic"/>
              </a:rPr>
              <a:t>Figure17: </a:t>
            </a:r>
            <a:r>
              <a:rPr lang="en-US" sz="800" b="0" i="1" dirty="0">
                <a:solidFill>
                  <a:srgbClr val="000000"/>
                </a:solidFill>
                <a:effectLst/>
                <a:latin typeface="Advhelvneue-italic"/>
              </a:rPr>
              <a:t>PTGS2 </a:t>
            </a:r>
            <a:r>
              <a:rPr lang="en-US" sz="800" b="0" i="0" dirty="0">
                <a:solidFill>
                  <a:srgbClr val="000000"/>
                </a:solidFill>
                <a:effectLst/>
                <a:latin typeface="AdvPSA183"/>
              </a:rPr>
              <a:t>expression was induced by PE, (1</a:t>
            </a:r>
            <a:r>
              <a:rPr lang="en-US" sz="800" b="0" i="1" dirty="0">
                <a:solidFill>
                  <a:srgbClr val="000000"/>
                </a:solidFill>
                <a:effectLst/>
                <a:latin typeface="Advhelvneue-italic"/>
              </a:rPr>
              <a:t>S</a:t>
            </a:r>
            <a:r>
              <a:rPr lang="en-US" sz="800" b="0" i="0" dirty="0">
                <a:solidFill>
                  <a:srgbClr val="000000"/>
                </a:solidFill>
                <a:effectLst/>
                <a:latin typeface="AdvPSA183"/>
              </a:rPr>
              <a:t>, 3</a:t>
            </a:r>
            <a:r>
              <a:rPr lang="en-US" sz="800" b="0" i="1" dirty="0">
                <a:solidFill>
                  <a:srgbClr val="000000"/>
                </a:solidFill>
                <a:effectLst/>
                <a:latin typeface="Advhelvneue-italic"/>
              </a:rPr>
              <a:t>R</a:t>
            </a:r>
            <a:r>
              <a:rPr lang="en-US" sz="800" b="0" i="0" dirty="0">
                <a:solidFill>
                  <a:srgbClr val="000000"/>
                </a:solidFill>
                <a:effectLst/>
                <a:latin typeface="AdvPSA183"/>
              </a:rPr>
              <a:t>)-RSL3, and siGPX4, but not by PE with Vit. E, (1</a:t>
            </a:r>
            <a:r>
              <a:rPr lang="en-US" sz="800" b="0" i="1" dirty="0">
                <a:solidFill>
                  <a:srgbClr val="000000"/>
                </a:solidFill>
                <a:effectLst/>
                <a:latin typeface="Advhelvneue-italic"/>
              </a:rPr>
              <a:t>R</a:t>
            </a:r>
            <a:r>
              <a:rPr lang="en-US" sz="800" b="0" i="0" dirty="0">
                <a:solidFill>
                  <a:srgbClr val="000000"/>
                </a:solidFill>
                <a:effectLst/>
                <a:latin typeface="AdvPSA183"/>
              </a:rPr>
              <a:t>, 3</a:t>
            </a:r>
            <a:r>
              <a:rPr lang="en-US" sz="800" b="0" i="1" dirty="0">
                <a:solidFill>
                  <a:srgbClr val="000000"/>
                </a:solidFill>
                <a:effectLst/>
                <a:latin typeface="Advhelvneue-italic"/>
              </a:rPr>
              <a:t>R</a:t>
            </a:r>
            <a:r>
              <a:rPr lang="en-US" sz="800" b="0" i="0" dirty="0">
                <a:solidFill>
                  <a:srgbClr val="000000"/>
                </a:solidFill>
                <a:effectLst/>
                <a:latin typeface="AdvPSA183"/>
              </a:rPr>
              <a:t>)-RSL3, and </a:t>
            </a:r>
            <a:r>
              <a:rPr lang="en-US" sz="800" b="0" i="0" dirty="0" err="1">
                <a:solidFill>
                  <a:srgbClr val="000000"/>
                </a:solidFill>
                <a:effectLst/>
                <a:latin typeface="AdvPSA183"/>
              </a:rPr>
              <a:t>siDeath</a:t>
            </a:r>
            <a:r>
              <a:rPr lang="en-US" sz="800" dirty="0"/>
              <a:t> </a:t>
            </a:r>
            <a:br>
              <a:rPr lang="en-US" sz="2000" dirty="0"/>
            </a:br>
            <a:endParaRPr lang="en-US" sz="1600" dirty="0"/>
          </a:p>
        </p:txBody>
      </p:sp>
    </p:spTree>
    <p:extLst>
      <p:ext uri="{BB962C8B-B14F-4D97-AF65-F5344CB8AC3E}">
        <p14:creationId xmlns:p14="http://schemas.microsoft.com/office/powerpoint/2010/main" val="4096791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5D82-FF13-02EA-3F3A-A97E1A634D7A}"/>
              </a:ext>
            </a:extLst>
          </p:cNvPr>
          <p:cNvSpPr>
            <a:spLocks noGrp="1"/>
          </p:cNvSpPr>
          <p:nvPr>
            <p:ph type="title"/>
          </p:nvPr>
        </p:nvSpPr>
        <p:spPr/>
        <p:txBody>
          <a:bodyPr/>
          <a:lstStyle/>
          <a:p>
            <a:r>
              <a:rPr lang="en-US" sz="1800" i="0" dirty="0">
                <a:solidFill>
                  <a:srgbClr val="000000"/>
                </a:solidFill>
                <a:effectLst/>
                <a:latin typeface="AdvPSA183"/>
              </a:rPr>
              <a:t>(1</a:t>
            </a:r>
            <a:r>
              <a:rPr lang="en-US" sz="1800" i="1" dirty="0">
                <a:solidFill>
                  <a:srgbClr val="000000"/>
                </a:solidFill>
                <a:effectLst/>
                <a:latin typeface="Advhelvneue-italic"/>
              </a:rPr>
              <a:t>S</a:t>
            </a:r>
            <a:r>
              <a:rPr lang="en-US" sz="1800" i="0" dirty="0">
                <a:solidFill>
                  <a:srgbClr val="000000"/>
                </a:solidFill>
                <a:effectLst/>
                <a:latin typeface="AdvPSA183"/>
              </a:rPr>
              <a:t>, 3</a:t>
            </a:r>
            <a:r>
              <a:rPr lang="en-US" sz="1800" i="1" dirty="0">
                <a:solidFill>
                  <a:srgbClr val="000000"/>
                </a:solidFill>
                <a:effectLst/>
                <a:latin typeface="Advhelvneue-italic"/>
              </a:rPr>
              <a:t>R</a:t>
            </a:r>
            <a:r>
              <a:rPr lang="en-US" sz="1800" i="0" dirty="0">
                <a:solidFill>
                  <a:srgbClr val="000000"/>
                </a:solidFill>
                <a:effectLst/>
                <a:latin typeface="AdvPSA183"/>
              </a:rPr>
              <a:t>)-RSL3 could prevent tumor growth</a:t>
            </a:r>
            <a:r>
              <a:rPr lang="en-US" dirty="0"/>
              <a:t> </a:t>
            </a:r>
            <a:br>
              <a:rPr lang="en-US" dirty="0"/>
            </a:br>
            <a:endParaRPr lang="en-US" dirty="0"/>
          </a:p>
        </p:txBody>
      </p:sp>
      <p:sp>
        <p:nvSpPr>
          <p:cNvPr id="4" name="Date Placeholder 3">
            <a:extLst>
              <a:ext uri="{FF2B5EF4-FFF2-40B4-BE49-F238E27FC236}">
                <a16:creationId xmlns:a16="http://schemas.microsoft.com/office/drawing/2014/main" id="{01E17DD3-76E1-4E4D-D460-EAF5B965BDCA}"/>
              </a:ext>
            </a:extLst>
          </p:cNvPr>
          <p:cNvSpPr>
            <a:spLocks noGrp="1"/>
          </p:cNvSpPr>
          <p:nvPr>
            <p:ph type="dt" sz="half" idx="14"/>
          </p:nvPr>
        </p:nvSpPr>
        <p:spPr/>
        <p:txBody>
          <a:bodyPr/>
          <a:lstStyle/>
          <a:p>
            <a:r>
              <a:rPr lang="en-US"/>
              <a:t>June 27</a:t>
            </a:r>
            <a:endParaRPr lang="de-DE" dirty="0"/>
          </a:p>
        </p:txBody>
      </p:sp>
      <p:sp>
        <p:nvSpPr>
          <p:cNvPr id="5" name="Footer Placeholder 4">
            <a:extLst>
              <a:ext uri="{FF2B5EF4-FFF2-40B4-BE49-F238E27FC236}">
                <a16:creationId xmlns:a16="http://schemas.microsoft.com/office/drawing/2014/main" id="{520422D7-71A3-F6E4-6413-54F8026AB8A3}"/>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9C3B9CB3-CFE2-B651-4EA9-EE961A1AB051}"/>
              </a:ext>
            </a:extLst>
          </p:cNvPr>
          <p:cNvSpPr>
            <a:spLocks noGrp="1"/>
          </p:cNvSpPr>
          <p:nvPr>
            <p:ph type="sldNum" sz="quarter" idx="16"/>
          </p:nvPr>
        </p:nvSpPr>
        <p:spPr/>
        <p:txBody>
          <a:bodyPr/>
          <a:lstStyle/>
          <a:p>
            <a:fld id="{9E82CC3C-1DC0-4FDA-9590-6CC506AB67F8}" type="slidenum">
              <a:rPr lang="en-US" smtClean="0"/>
              <a:pPr/>
              <a:t>33</a:t>
            </a:fld>
            <a:endParaRPr lang="en-US" dirty="0"/>
          </a:p>
        </p:txBody>
      </p:sp>
      <p:sp>
        <p:nvSpPr>
          <p:cNvPr id="7" name="TextBox 6">
            <a:extLst>
              <a:ext uri="{FF2B5EF4-FFF2-40B4-BE49-F238E27FC236}">
                <a16:creationId xmlns:a16="http://schemas.microsoft.com/office/drawing/2014/main" id="{0EB0B554-2A49-65E1-36E2-ED5C6D243ED6}"/>
              </a:ext>
            </a:extLst>
          </p:cNvPr>
          <p:cNvSpPr txBox="1"/>
          <p:nvPr/>
        </p:nvSpPr>
        <p:spPr>
          <a:xfrm>
            <a:off x="469557" y="774357"/>
            <a:ext cx="7068065" cy="2862835"/>
          </a:xfrm>
          <a:prstGeom prst="rect">
            <a:avLst/>
          </a:prstGeom>
          <a:noFill/>
        </p:spPr>
        <p:txBody>
          <a:bodyPr wrap="square" lIns="0" tIns="0" rIns="0" bIns="0" rtlCol="0">
            <a:spAutoFit/>
          </a:bodyPr>
          <a:lstStyle/>
          <a:p>
            <a:pPr marL="179388" indent="-179388">
              <a:lnSpc>
                <a:spcPct val="120000"/>
              </a:lnSpc>
              <a:spcBef>
                <a:spcPts val="625"/>
              </a:spcBef>
              <a:buClr>
                <a:schemeClr val="accent1"/>
              </a:buClr>
              <a:buFont typeface="Arial" panose="020B0604020202020204" pitchFamily="34" charset="0"/>
              <a:buChar char="•"/>
            </a:pPr>
            <a:r>
              <a:rPr lang="en-US" sz="1200" b="0" i="0" dirty="0">
                <a:solidFill>
                  <a:srgbClr val="000000"/>
                </a:solidFill>
                <a:effectLst/>
                <a:latin typeface="AdvPSA183"/>
              </a:rPr>
              <a:t>Mice were injected with BJeLR cells </a:t>
            </a:r>
            <a:r>
              <a:rPr lang="en-US" sz="1200" b="0" i="0" dirty="0" err="1">
                <a:solidFill>
                  <a:srgbClr val="000000"/>
                </a:solidFill>
                <a:effectLst/>
                <a:latin typeface="AdvPSA183"/>
              </a:rPr>
              <a:t>s.c.</a:t>
            </a:r>
            <a:r>
              <a:rPr lang="en-US" sz="1200" b="0" i="0" dirty="0">
                <a:solidFill>
                  <a:srgbClr val="000000"/>
                </a:solidFill>
                <a:effectLst/>
                <a:latin typeface="AdvPSA183"/>
              </a:rPr>
              <a:t> and then with 100 mg/kg (1</a:t>
            </a:r>
            <a:r>
              <a:rPr lang="en-US" sz="1200" b="0" i="1" dirty="0">
                <a:solidFill>
                  <a:srgbClr val="000000"/>
                </a:solidFill>
                <a:effectLst/>
                <a:latin typeface="Advhelvneue-italic"/>
              </a:rPr>
              <a:t>S</a:t>
            </a:r>
            <a:r>
              <a:rPr lang="en-US" sz="1200" b="0" i="0" dirty="0">
                <a:solidFill>
                  <a:srgbClr val="000000"/>
                </a:solidFill>
                <a:effectLst/>
                <a:latin typeface="AdvPSA183"/>
              </a:rPr>
              <a:t>, 3</a:t>
            </a:r>
            <a:r>
              <a:rPr lang="en-US" sz="1200" b="0" i="1" dirty="0">
                <a:solidFill>
                  <a:srgbClr val="000000"/>
                </a:solidFill>
                <a:effectLst/>
                <a:latin typeface="Advhelvneue-italic"/>
              </a:rPr>
              <a:t>R</a:t>
            </a:r>
            <a:r>
              <a:rPr lang="en-US" sz="1200" b="0" i="0" dirty="0">
                <a:solidFill>
                  <a:srgbClr val="000000"/>
                </a:solidFill>
                <a:effectLst/>
                <a:latin typeface="AdvPSA183"/>
              </a:rPr>
              <a:t>)-RSL3 in the same site 1 day later. The (1</a:t>
            </a:r>
            <a:r>
              <a:rPr lang="en-US" sz="1200" b="0" i="1" dirty="0">
                <a:solidFill>
                  <a:srgbClr val="000000"/>
                </a:solidFill>
                <a:effectLst/>
                <a:latin typeface="Advhelvneue-italic"/>
              </a:rPr>
              <a:t>S</a:t>
            </a:r>
            <a:r>
              <a:rPr lang="en-US" sz="1200" b="0" i="0" dirty="0">
                <a:solidFill>
                  <a:srgbClr val="000000"/>
                </a:solidFill>
                <a:effectLst/>
                <a:latin typeface="AdvPSA183"/>
              </a:rPr>
              <a:t>, 3</a:t>
            </a:r>
            <a:r>
              <a:rPr lang="en-US" sz="1200" b="0" i="1" dirty="0">
                <a:solidFill>
                  <a:srgbClr val="000000"/>
                </a:solidFill>
                <a:effectLst/>
                <a:latin typeface="Advhelvneue-italic"/>
              </a:rPr>
              <a:t>R</a:t>
            </a:r>
            <a:r>
              <a:rPr lang="en-US" sz="1200" b="0" i="0" dirty="0">
                <a:solidFill>
                  <a:srgbClr val="000000"/>
                </a:solidFill>
                <a:effectLst/>
                <a:latin typeface="AdvPSA183"/>
              </a:rPr>
              <a:t>)-RSL3 injection was repeated twice each week for 2 weeks. Three weeks later, we observed significant prevention of tumor growth in (1</a:t>
            </a:r>
            <a:r>
              <a:rPr lang="en-US" sz="1200" b="0" i="1" dirty="0">
                <a:solidFill>
                  <a:srgbClr val="000000"/>
                </a:solidFill>
                <a:effectLst/>
                <a:latin typeface="Advhelvneue-italic"/>
              </a:rPr>
              <a:t>S</a:t>
            </a:r>
            <a:r>
              <a:rPr lang="en-US" sz="1200" b="0" i="0" dirty="0">
                <a:solidFill>
                  <a:srgbClr val="000000"/>
                </a:solidFill>
                <a:effectLst/>
                <a:latin typeface="AdvPSA183"/>
              </a:rPr>
              <a:t>, 3</a:t>
            </a:r>
            <a:r>
              <a:rPr lang="en-US" sz="1200" b="0" i="1" dirty="0">
                <a:solidFill>
                  <a:srgbClr val="000000"/>
                </a:solidFill>
                <a:effectLst/>
                <a:latin typeface="Advhelvneue-italic"/>
              </a:rPr>
              <a:t>R</a:t>
            </a:r>
            <a:r>
              <a:rPr lang="en-US" sz="1200" b="0" i="0" dirty="0">
                <a:solidFill>
                  <a:srgbClr val="000000"/>
                </a:solidFill>
                <a:effectLst/>
                <a:latin typeface="AdvPSA183"/>
              </a:rPr>
              <a:t>)-RSL3-treated animals.</a:t>
            </a:r>
          </a:p>
          <a:p>
            <a:pPr marL="179388" indent="-179388">
              <a:lnSpc>
                <a:spcPct val="120000"/>
              </a:lnSpc>
              <a:spcBef>
                <a:spcPts val="625"/>
              </a:spcBef>
              <a:buClr>
                <a:schemeClr val="accent1"/>
              </a:buClr>
              <a:buFont typeface="Arial" panose="020B0604020202020204" pitchFamily="34" charset="0"/>
              <a:buChar char="•"/>
            </a:pPr>
            <a:endParaRPr lang="en-US" sz="1200" b="0" i="0" dirty="0">
              <a:solidFill>
                <a:srgbClr val="000000"/>
              </a:solidFill>
              <a:effectLst/>
              <a:latin typeface="AdvPSA183"/>
            </a:endParaRPr>
          </a:p>
          <a:p>
            <a:pPr marL="179388" indent="-179388">
              <a:lnSpc>
                <a:spcPct val="120000"/>
              </a:lnSpc>
              <a:spcBef>
                <a:spcPts val="625"/>
              </a:spcBef>
              <a:buClr>
                <a:schemeClr val="accent1"/>
              </a:buClr>
              <a:buFont typeface="Arial" panose="020B0604020202020204" pitchFamily="34" charset="0"/>
              <a:buChar char="•"/>
            </a:pPr>
            <a:r>
              <a:rPr lang="en-US" sz="1200" b="0" i="0" dirty="0">
                <a:solidFill>
                  <a:srgbClr val="000000"/>
                </a:solidFill>
                <a:effectLst/>
                <a:latin typeface="AdvPSA183"/>
              </a:rPr>
              <a:t>Subsequently, we examined the ability of (1</a:t>
            </a:r>
            <a:r>
              <a:rPr lang="en-US" sz="1200" b="0" i="1" dirty="0">
                <a:solidFill>
                  <a:srgbClr val="000000"/>
                </a:solidFill>
                <a:effectLst/>
                <a:latin typeface="Advhelvneue-italic"/>
              </a:rPr>
              <a:t>S</a:t>
            </a:r>
            <a:r>
              <a:rPr lang="en-US" sz="1200" b="0" i="0" dirty="0">
                <a:solidFill>
                  <a:srgbClr val="000000"/>
                </a:solidFill>
                <a:effectLst/>
                <a:latin typeface="AdvPSA183"/>
              </a:rPr>
              <a:t>, 3</a:t>
            </a:r>
            <a:r>
              <a:rPr lang="en-US" sz="1200" b="0" i="1" dirty="0">
                <a:solidFill>
                  <a:srgbClr val="000000"/>
                </a:solidFill>
                <a:effectLst/>
                <a:latin typeface="Advhelvneue-italic"/>
              </a:rPr>
              <a:t>R</a:t>
            </a:r>
            <a:r>
              <a:rPr lang="en-US" sz="1200" b="0" i="0" dirty="0">
                <a:solidFill>
                  <a:srgbClr val="000000"/>
                </a:solidFill>
                <a:effectLst/>
                <a:latin typeface="AdvPSA183"/>
              </a:rPr>
              <a:t>)-RSL3 to shrink preexisting tumors in a therapeutic study, using </a:t>
            </a:r>
            <a:r>
              <a:rPr lang="en-US" sz="1200" b="0" i="0" dirty="0" err="1">
                <a:solidFill>
                  <a:srgbClr val="000000"/>
                </a:solidFill>
                <a:effectLst/>
                <a:latin typeface="AdvPSA183"/>
              </a:rPr>
              <a:t>s.c.</a:t>
            </a:r>
            <a:r>
              <a:rPr lang="en-US" sz="1200" b="0" i="0" dirty="0">
                <a:solidFill>
                  <a:srgbClr val="000000"/>
                </a:solidFill>
                <a:effectLst/>
                <a:latin typeface="AdvPSA183"/>
              </a:rPr>
              <a:t> xenograft tumors that had been allowed to grow for 1 week and then treated with 100 mg/kg (1</a:t>
            </a:r>
            <a:r>
              <a:rPr lang="en-US" sz="1200" b="0" i="1" dirty="0">
                <a:solidFill>
                  <a:srgbClr val="000000"/>
                </a:solidFill>
                <a:effectLst/>
                <a:latin typeface="Advhelvneue-italic"/>
              </a:rPr>
              <a:t>S</a:t>
            </a:r>
            <a:r>
              <a:rPr lang="en-US" sz="1200" b="0" i="0" dirty="0">
                <a:solidFill>
                  <a:srgbClr val="000000"/>
                </a:solidFill>
                <a:effectLst/>
                <a:latin typeface="AdvPSA183"/>
              </a:rPr>
              <a:t>, 3</a:t>
            </a:r>
            <a:r>
              <a:rPr lang="en-US" sz="1200" b="0" i="1" dirty="0">
                <a:solidFill>
                  <a:srgbClr val="000000"/>
                </a:solidFill>
                <a:effectLst/>
                <a:latin typeface="Advhelvneue-italic"/>
              </a:rPr>
              <a:t>R</a:t>
            </a:r>
            <a:r>
              <a:rPr lang="en-US" sz="1200" b="0" i="0" dirty="0">
                <a:solidFill>
                  <a:srgbClr val="000000"/>
                </a:solidFill>
                <a:effectLst/>
                <a:latin typeface="AdvPSA183"/>
              </a:rPr>
              <a:t>)- RSL3 twice a week for 2 weeks. Again, we observed a significant reduction in tumor volume compared with the vehicle-treated control group, with this infrequent dosing</a:t>
            </a:r>
            <a:r>
              <a:rPr lang="en-US" sz="1200" dirty="0"/>
              <a:t> </a:t>
            </a:r>
          </a:p>
          <a:p>
            <a:pPr marL="179388" indent="-179388">
              <a:lnSpc>
                <a:spcPct val="120000"/>
              </a:lnSpc>
              <a:spcBef>
                <a:spcPts val="625"/>
              </a:spcBef>
              <a:buClr>
                <a:schemeClr val="accent1"/>
              </a:buClr>
              <a:buFont typeface="Arial" panose="020B0604020202020204" pitchFamily="34" charset="0"/>
              <a:buChar char="•"/>
            </a:pPr>
            <a:br>
              <a:rPr lang="en-US" sz="1200" dirty="0"/>
            </a:br>
            <a:br>
              <a:rPr lang="en-US" sz="2000" dirty="0"/>
            </a:br>
            <a:endParaRPr lang="en-US" sz="1600" dirty="0"/>
          </a:p>
        </p:txBody>
      </p:sp>
      <p:pic>
        <p:nvPicPr>
          <p:cNvPr id="9" name="Picture 8">
            <a:extLst>
              <a:ext uri="{FF2B5EF4-FFF2-40B4-BE49-F238E27FC236}">
                <a16:creationId xmlns:a16="http://schemas.microsoft.com/office/drawing/2014/main" id="{44714782-9A93-1F60-6BB2-566AB608C295}"/>
              </a:ext>
            </a:extLst>
          </p:cNvPr>
          <p:cNvPicPr>
            <a:picLocks noChangeAspect="1"/>
          </p:cNvPicPr>
          <p:nvPr/>
        </p:nvPicPr>
        <p:blipFill>
          <a:blip r:embed="rId2"/>
          <a:stretch>
            <a:fillRect/>
          </a:stretch>
        </p:blipFill>
        <p:spPr>
          <a:xfrm>
            <a:off x="469557" y="3279450"/>
            <a:ext cx="6063048" cy="1888674"/>
          </a:xfrm>
          <a:prstGeom prst="rect">
            <a:avLst/>
          </a:prstGeom>
        </p:spPr>
      </p:pic>
      <p:sp>
        <p:nvSpPr>
          <p:cNvPr id="10" name="TextBox 9">
            <a:extLst>
              <a:ext uri="{FF2B5EF4-FFF2-40B4-BE49-F238E27FC236}">
                <a16:creationId xmlns:a16="http://schemas.microsoft.com/office/drawing/2014/main" id="{94EA9ACC-54A8-A8EA-99FA-95C64C1AD14A}"/>
              </a:ext>
            </a:extLst>
          </p:cNvPr>
          <p:cNvSpPr txBox="1"/>
          <p:nvPr/>
        </p:nvSpPr>
        <p:spPr>
          <a:xfrm>
            <a:off x="584984" y="5025081"/>
            <a:ext cx="7158583" cy="416011"/>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i="0" dirty="0">
                <a:solidFill>
                  <a:srgbClr val="000000"/>
                </a:solidFill>
                <a:effectLst/>
                <a:latin typeface="AdvPSA183"/>
              </a:rPr>
              <a:t>Figure18: </a:t>
            </a:r>
            <a:r>
              <a:rPr lang="en-US" sz="800" b="0" i="0" dirty="0">
                <a:solidFill>
                  <a:srgbClr val="000000"/>
                </a:solidFill>
                <a:effectLst/>
                <a:latin typeface="AdvPSA183"/>
              </a:rPr>
              <a:t>(1</a:t>
            </a:r>
            <a:r>
              <a:rPr lang="en-US" sz="800" b="0" i="1" dirty="0">
                <a:solidFill>
                  <a:srgbClr val="000000"/>
                </a:solidFill>
                <a:effectLst/>
                <a:latin typeface="Advhelvneue-italic"/>
              </a:rPr>
              <a:t>S</a:t>
            </a:r>
            <a:r>
              <a:rPr lang="en-US" sz="800" b="0" i="0" dirty="0">
                <a:solidFill>
                  <a:srgbClr val="000000"/>
                </a:solidFill>
                <a:effectLst/>
                <a:latin typeface="AdvPSA183"/>
              </a:rPr>
              <a:t>, 3</a:t>
            </a:r>
            <a:r>
              <a:rPr lang="en-US" sz="800" b="0" i="1" dirty="0">
                <a:solidFill>
                  <a:srgbClr val="000000"/>
                </a:solidFill>
                <a:effectLst/>
                <a:latin typeface="Advhelvneue-italic"/>
              </a:rPr>
              <a:t>R</a:t>
            </a:r>
            <a:r>
              <a:rPr lang="en-US" sz="800" b="0" i="0" dirty="0">
                <a:solidFill>
                  <a:srgbClr val="000000"/>
                </a:solidFill>
                <a:effectLst/>
                <a:latin typeface="AdvPSA183"/>
              </a:rPr>
              <a:t>)-RSL3 inhibited tumor formation and tumor progression through induction of ferroptosis as demonstrated by upregulation of </a:t>
            </a:r>
            <a:r>
              <a:rPr lang="en-US" sz="800" b="0" i="1" dirty="0">
                <a:solidFill>
                  <a:srgbClr val="000000"/>
                </a:solidFill>
                <a:effectLst/>
                <a:latin typeface="Advhelvneue-italic"/>
              </a:rPr>
              <a:t>PTGS2 </a:t>
            </a:r>
            <a:r>
              <a:rPr lang="en-US" sz="800" b="0" i="0" dirty="0">
                <a:solidFill>
                  <a:srgbClr val="000000"/>
                </a:solidFill>
                <a:effectLst/>
                <a:latin typeface="AdvPSA183"/>
              </a:rPr>
              <a:t>in the tumors.</a:t>
            </a:r>
            <a:r>
              <a:rPr lang="en-US" sz="800" dirty="0"/>
              <a:t> </a:t>
            </a:r>
            <a:br>
              <a:rPr lang="en-US" sz="2000" dirty="0"/>
            </a:br>
            <a:endParaRPr lang="en-US" sz="1600" dirty="0"/>
          </a:p>
        </p:txBody>
      </p:sp>
      <p:sp>
        <p:nvSpPr>
          <p:cNvPr id="11" name="Arrow: Down 10">
            <a:extLst>
              <a:ext uri="{FF2B5EF4-FFF2-40B4-BE49-F238E27FC236}">
                <a16:creationId xmlns:a16="http://schemas.microsoft.com/office/drawing/2014/main" id="{0A5AA30B-9964-7FE3-6680-9E5C8F503C9F}"/>
              </a:ext>
            </a:extLst>
          </p:cNvPr>
          <p:cNvSpPr/>
          <p:nvPr/>
        </p:nvSpPr>
        <p:spPr>
          <a:xfrm>
            <a:off x="7081114" y="5263978"/>
            <a:ext cx="484632" cy="97840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Tree>
    <p:extLst>
      <p:ext uri="{BB962C8B-B14F-4D97-AF65-F5344CB8AC3E}">
        <p14:creationId xmlns:p14="http://schemas.microsoft.com/office/powerpoint/2010/main" val="24633048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A1B2-A8D6-EC29-62FD-43B0A09445E9}"/>
              </a:ext>
            </a:extLst>
          </p:cNvPr>
          <p:cNvSpPr>
            <a:spLocks noGrp="1"/>
          </p:cNvSpPr>
          <p:nvPr>
            <p:ph type="title"/>
          </p:nvPr>
        </p:nvSpPr>
        <p:spPr/>
        <p:txBody>
          <a:bodyPr/>
          <a:lstStyle/>
          <a:p>
            <a:r>
              <a:rPr lang="en-US" sz="1800" i="0" dirty="0">
                <a:solidFill>
                  <a:schemeClr val="tx2"/>
                </a:solidFill>
                <a:effectLst/>
                <a:latin typeface="AdvPSHN-H"/>
              </a:rPr>
              <a:t>Diffuse Large B Cell Lymphomas and Renal Cell Carcinomas Are Sensitive to Ferroptosis</a:t>
            </a:r>
            <a:r>
              <a:rPr lang="en-US" dirty="0">
                <a:solidFill>
                  <a:schemeClr val="tx2"/>
                </a:solidFill>
              </a:rPr>
              <a:t> </a:t>
            </a:r>
            <a:br>
              <a:rPr lang="en-US" dirty="0">
                <a:solidFill>
                  <a:schemeClr val="tx2"/>
                </a:solidFill>
              </a:rPr>
            </a:br>
            <a:endParaRPr lang="en-US" dirty="0">
              <a:solidFill>
                <a:schemeClr val="tx2"/>
              </a:solidFill>
            </a:endParaRPr>
          </a:p>
        </p:txBody>
      </p:sp>
      <p:sp>
        <p:nvSpPr>
          <p:cNvPr id="4" name="Date Placeholder 3">
            <a:extLst>
              <a:ext uri="{FF2B5EF4-FFF2-40B4-BE49-F238E27FC236}">
                <a16:creationId xmlns:a16="http://schemas.microsoft.com/office/drawing/2014/main" id="{DB76E18B-5684-5A47-C9C2-7D09E15B0693}"/>
              </a:ext>
            </a:extLst>
          </p:cNvPr>
          <p:cNvSpPr>
            <a:spLocks noGrp="1"/>
          </p:cNvSpPr>
          <p:nvPr>
            <p:ph type="dt" sz="half" idx="14"/>
          </p:nvPr>
        </p:nvSpPr>
        <p:spPr/>
        <p:txBody>
          <a:bodyPr/>
          <a:lstStyle/>
          <a:p>
            <a:r>
              <a:rPr lang="en-US"/>
              <a:t>June 27</a:t>
            </a:r>
            <a:endParaRPr lang="de-DE" dirty="0"/>
          </a:p>
        </p:txBody>
      </p:sp>
      <p:sp>
        <p:nvSpPr>
          <p:cNvPr id="5" name="Footer Placeholder 4">
            <a:extLst>
              <a:ext uri="{FF2B5EF4-FFF2-40B4-BE49-F238E27FC236}">
                <a16:creationId xmlns:a16="http://schemas.microsoft.com/office/drawing/2014/main" id="{48B6CB6C-0B79-65C2-9472-9D33DAAFC44D}"/>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F58760CA-313C-5193-726E-1C0E9A2DEBD8}"/>
              </a:ext>
            </a:extLst>
          </p:cNvPr>
          <p:cNvSpPr>
            <a:spLocks noGrp="1"/>
          </p:cNvSpPr>
          <p:nvPr>
            <p:ph type="sldNum" sz="quarter" idx="16"/>
          </p:nvPr>
        </p:nvSpPr>
        <p:spPr/>
        <p:txBody>
          <a:bodyPr/>
          <a:lstStyle/>
          <a:p>
            <a:fld id="{9E82CC3C-1DC0-4FDA-9590-6CC506AB67F8}" type="slidenum">
              <a:rPr lang="en-US" smtClean="0"/>
              <a:pPr/>
              <a:t>34</a:t>
            </a:fld>
            <a:endParaRPr lang="en-US" dirty="0"/>
          </a:p>
        </p:txBody>
      </p:sp>
      <p:sp>
        <p:nvSpPr>
          <p:cNvPr id="7" name="TextBox 6">
            <a:extLst>
              <a:ext uri="{FF2B5EF4-FFF2-40B4-BE49-F238E27FC236}">
                <a16:creationId xmlns:a16="http://schemas.microsoft.com/office/drawing/2014/main" id="{20C86CC4-A975-5C9B-3791-0E51A81409AB}"/>
              </a:ext>
            </a:extLst>
          </p:cNvPr>
          <p:cNvSpPr txBox="1"/>
          <p:nvPr/>
        </p:nvSpPr>
        <p:spPr>
          <a:xfrm>
            <a:off x="401855" y="1079157"/>
            <a:ext cx="4170145" cy="2295821"/>
          </a:xfrm>
          <a:prstGeom prst="rect">
            <a:avLst/>
          </a:prstGeom>
          <a:noFill/>
        </p:spPr>
        <p:txBody>
          <a:bodyPr wrap="square" lIns="0" tIns="0" rIns="0" bIns="0" rtlCol="0">
            <a:spAutoFit/>
          </a:bodyPr>
          <a:lstStyle/>
          <a:p>
            <a:pPr marL="179388" indent="-179388">
              <a:lnSpc>
                <a:spcPct val="120000"/>
              </a:lnSpc>
              <a:spcBef>
                <a:spcPts val="625"/>
              </a:spcBef>
              <a:buClr>
                <a:schemeClr val="accent1"/>
              </a:buClr>
              <a:buFont typeface="Arial" panose="020B0604020202020204" pitchFamily="34" charset="0"/>
              <a:buChar char="•"/>
            </a:pPr>
            <a:r>
              <a:rPr lang="en-US" sz="1200" b="0" i="0" dirty="0">
                <a:solidFill>
                  <a:srgbClr val="000000"/>
                </a:solidFill>
                <a:effectLst/>
                <a:latin typeface="AdvPSA183"/>
              </a:rPr>
              <a:t>We investigated whether the mutation status of </a:t>
            </a:r>
            <a:r>
              <a:rPr lang="en-US" sz="1200" b="0" i="1" dirty="0">
                <a:solidFill>
                  <a:srgbClr val="000000"/>
                </a:solidFill>
                <a:effectLst/>
                <a:latin typeface="Advhelvneue-italic"/>
              </a:rPr>
              <a:t>RAS </a:t>
            </a:r>
            <a:r>
              <a:rPr lang="en-US" sz="1200" b="0" i="0" dirty="0">
                <a:solidFill>
                  <a:srgbClr val="000000"/>
                </a:solidFill>
                <a:effectLst/>
                <a:latin typeface="AdvPSA183"/>
              </a:rPr>
              <a:t>genes in cancer cells is a predictor of sensitivity to </a:t>
            </a:r>
            <a:r>
              <a:rPr lang="en-US" sz="1200" b="0" i="0" dirty="0" err="1">
                <a:solidFill>
                  <a:srgbClr val="000000"/>
                </a:solidFill>
                <a:effectLst/>
                <a:latin typeface="AdvPSA183"/>
              </a:rPr>
              <a:t>erastin</a:t>
            </a:r>
            <a:r>
              <a:rPr lang="en-US" sz="1200" b="0" i="0" dirty="0">
                <a:solidFill>
                  <a:srgbClr val="000000"/>
                </a:solidFill>
                <a:effectLst/>
                <a:latin typeface="AdvPSA183"/>
              </a:rPr>
              <a:t>-induced </a:t>
            </a:r>
            <a:r>
              <a:rPr lang="en-US" sz="1200" b="0" i="0" dirty="0" err="1">
                <a:solidFill>
                  <a:srgbClr val="000000"/>
                </a:solidFill>
                <a:effectLst/>
                <a:latin typeface="AdvPSA183"/>
              </a:rPr>
              <a:t>ferroptotic</a:t>
            </a:r>
            <a:r>
              <a:rPr lang="en-US" sz="1200" b="0" i="0" dirty="0">
                <a:solidFill>
                  <a:srgbClr val="000000"/>
                </a:solidFill>
                <a:effectLst/>
                <a:latin typeface="AdvPSA183"/>
              </a:rPr>
              <a:t> cell death.</a:t>
            </a:r>
            <a:r>
              <a:rPr lang="en-US" sz="1200" dirty="0"/>
              <a:t> </a:t>
            </a:r>
          </a:p>
          <a:p>
            <a:pPr marL="179388" indent="-179388">
              <a:lnSpc>
                <a:spcPct val="120000"/>
              </a:lnSpc>
              <a:spcBef>
                <a:spcPts val="625"/>
              </a:spcBef>
              <a:buClr>
                <a:schemeClr val="accent1"/>
              </a:buClr>
              <a:buFont typeface="Arial" panose="020B0604020202020204" pitchFamily="34" charset="0"/>
              <a:buChar char="•"/>
            </a:pPr>
            <a:r>
              <a:rPr lang="en-US" sz="1200" b="0" i="0" dirty="0">
                <a:solidFill>
                  <a:srgbClr val="000000"/>
                </a:solidFill>
                <a:effectLst/>
                <a:latin typeface="AdvPSA183"/>
              </a:rPr>
              <a:t>The cancer cell line panel contained 38 cancer cell lines with oncogenic-RAS mutations, which allowed us to examine the correlation between RAS mutation status and </a:t>
            </a:r>
            <a:r>
              <a:rPr lang="en-US" sz="1200" b="0" i="0" dirty="0" err="1">
                <a:solidFill>
                  <a:srgbClr val="000000"/>
                </a:solidFill>
                <a:effectLst/>
                <a:latin typeface="AdvPSA183"/>
              </a:rPr>
              <a:t>erastin</a:t>
            </a:r>
            <a:r>
              <a:rPr lang="en-US" sz="1200" b="0" i="0" dirty="0">
                <a:solidFill>
                  <a:srgbClr val="000000"/>
                </a:solidFill>
                <a:effectLst/>
                <a:latin typeface="AdvPSA183"/>
              </a:rPr>
              <a:t> potency</a:t>
            </a:r>
            <a:r>
              <a:rPr lang="en-US" sz="1600" b="0" i="0" dirty="0">
                <a:solidFill>
                  <a:srgbClr val="000000"/>
                </a:solidFill>
                <a:effectLst/>
                <a:latin typeface="AdvPSA183"/>
              </a:rPr>
              <a:t>.</a:t>
            </a:r>
          </a:p>
          <a:p>
            <a:pPr marL="179388" indent="-179388">
              <a:lnSpc>
                <a:spcPct val="120000"/>
              </a:lnSpc>
              <a:spcBef>
                <a:spcPts val="625"/>
              </a:spcBef>
              <a:buClr>
                <a:schemeClr val="accent1"/>
              </a:buClr>
              <a:buFont typeface="Arial" panose="020B0604020202020204" pitchFamily="34" charset="0"/>
              <a:buChar char="•"/>
            </a:pPr>
            <a:br>
              <a:rPr lang="en-US" sz="1600" dirty="0"/>
            </a:br>
            <a:br>
              <a:rPr lang="en-US" sz="1400" dirty="0"/>
            </a:br>
            <a:endParaRPr lang="en-US" sz="1100" dirty="0"/>
          </a:p>
        </p:txBody>
      </p:sp>
    </p:spTree>
    <p:extLst>
      <p:ext uri="{BB962C8B-B14F-4D97-AF65-F5344CB8AC3E}">
        <p14:creationId xmlns:p14="http://schemas.microsoft.com/office/powerpoint/2010/main" val="1715005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520CC-1AB6-7752-AB06-7F8F4A7246B0}"/>
              </a:ext>
            </a:extLst>
          </p:cNvPr>
          <p:cNvSpPr>
            <a:spLocks noGrp="1"/>
          </p:cNvSpPr>
          <p:nvPr>
            <p:ph type="title"/>
          </p:nvPr>
        </p:nvSpPr>
        <p:spPr>
          <a:xfrm>
            <a:off x="520186" y="580792"/>
            <a:ext cx="6839479" cy="278290"/>
          </a:xfrm>
        </p:spPr>
        <p:txBody>
          <a:bodyPr/>
          <a:lstStyle/>
          <a:p>
            <a:r>
              <a:rPr lang="en-US" dirty="0">
                <a:solidFill>
                  <a:srgbClr val="000000"/>
                </a:solidFill>
              </a:rPr>
              <a:t>G</a:t>
            </a:r>
            <a:r>
              <a:rPr lang="en-US" sz="1800" i="0" dirty="0">
                <a:solidFill>
                  <a:srgbClr val="000000"/>
                </a:solidFill>
                <a:effectLst/>
              </a:rPr>
              <a:t>lutathione </a:t>
            </a:r>
            <a:r>
              <a:rPr lang="en-US" dirty="0">
                <a:solidFill>
                  <a:srgbClr val="000000"/>
                </a:solidFill>
              </a:rPr>
              <a:t>P</a:t>
            </a:r>
            <a:r>
              <a:rPr lang="en-US" sz="1800" i="0" dirty="0">
                <a:solidFill>
                  <a:srgbClr val="000000"/>
                </a:solidFill>
                <a:effectLst/>
              </a:rPr>
              <a:t>eroxidase 4 (GPX4)</a:t>
            </a:r>
            <a:r>
              <a:rPr lang="en-US" dirty="0"/>
              <a:t> </a:t>
            </a:r>
            <a:br>
              <a:rPr lang="en-US" dirty="0"/>
            </a:br>
            <a:endParaRPr lang="en-US" dirty="0"/>
          </a:p>
        </p:txBody>
      </p:sp>
      <p:sp>
        <p:nvSpPr>
          <p:cNvPr id="4" name="Date Placeholder 3">
            <a:extLst>
              <a:ext uri="{FF2B5EF4-FFF2-40B4-BE49-F238E27FC236}">
                <a16:creationId xmlns:a16="http://schemas.microsoft.com/office/drawing/2014/main" id="{073044EE-336B-FF30-F399-17DFDC140E0D}"/>
              </a:ext>
            </a:extLst>
          </p:cNvPr>
          <p:cNvSpPr>
            <a:spLocks noGrp="1"/>
          </p:cNvSpPr>
          <p:nvPr>
            <p:ph type="dt" sz="half" idx="14"/>
          </p:nvPr>
        </p:nvSpPr>
        <p:spPr/>
        <p:txBody>
          <a:bodyPr/>
          <a:lstStyle/>
          <a:p>
            <a:r>
              <a:rPr lang="en-US"/>
              <a:t>June 27</a:t>
            </a:r>
            <a:endParaRPr lang="de-DE" dirty="0"/>
          </a:p>
        </p:txBody>
      </p:sp>
      <p:sp>
        <p:nvSpPr>
          <p:cNvPr id="5" name="Footer Placeholder 4">
            <a:extLst>
              <a:ext uri="{FF2B5EF4-FFF2-40B4-BE49-F238E27FC236}">
                <a16:creationId xmlns:a16="http://schemas.microsoft.com/office/drawing/2014/main" id="{8B3466C5-FC62-B147-8EAC-AB22BEC20F2C}"/>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36D25000-7F89-319A-9B11-83D69C3AC744}"/>
              </a:ext>
            </a:extLst>
          </p:cNvPr>
          <p:cNvSpPr>
            <a:spLocks noGrp="1"/>
          </p:cNvSpPr>
          <p:nvPr>
            <p:ph type="sldNum" sz="quarter" idx="16"/>
          </p:nvPr>
        </p:nvSpPr>
        <p:spPr/>
        <p:txBody>
          <a:bodyPr/>
          <a:lstStyle/>
          <a:p>
            <a:fld id="{9E82CC3C-1DC0-4FDA-9590-6CC506AB67F8}" type="slidenum">
              <a:rPr lang="en-US" smtClean="0"/>
              <a:pPr/>
              <a:t>4</a:t>
            </a:fld>
            <a:endParaRPr lang="en-US" dirty="0"/>
          </a:p>
        </p:txBody>
      </p:sp>
      <p:sp>
        <p:nvSpPr>
          <p:cNvPr id="7" name="TextBox 6">
            <a:extLst>
              <a:ext uri="{FF2B5EF4-FFF2-40B4-BE49-F238E27FC236}">
                <a16:creationId xmlns:a16="http://schemas.microsoft.com/office/drawing/2014/main" id="{4179DA3A-F082-C4A0-B346-368A1787BE27}"/>
              </a:ext>
            </a:extLst>
          </p:cNvPr>
          <p:cNvSpPr txBox="1"/>
          <p:nvPr/>
        </p:nvSpPr>
        <p:spPr>
          <a:xfrm>
            <a:off x="658339" y="1179965"/>
            <a:ext cx="6802925" cy="1385507"/>
          </a:xfrm>
          <a:prstGeom prst="rect">
            <a:avLst/>
          </a:prstGeom>
          <a:noFill/>
        </p:spPr>
        <p:txBody>
          <a:bodyPr wrap="square" lIns="0" tIns="0" rIns="0" bIns="0" rtlCol="0">
            <a:spAutoFit/>
          </a:bodyPr>
          <a:lstStyle/>
          <a:p>
            <a:pPr marL="179388" indent="-179388">
              <a:lnSpc>
                <a:spcPct val="120000"/>
              </a:lnSpc>
              <a:spcBef>
                <a:spcPts val="625"/>
              </a:spcBef>
              <a:buSzPct val="120000"/>
              <a:buFont typeface="Arial" panose="020B0604020202020204" pitchFamily="34" charset="0"/>
              <a:buChar char="•"/>
            </a:pPr>
            <a:r>
              <a:rPr lang="en-US" sz="1600" dirty="0"/>
              <a:t>GPX Family: GPX1 - GPX8</a:t>
            </a:r>
          </a:p>
          <a:p>
            <a:pPr marL="179388" indent="-179388">
              <a:lnSpc>
                <a:spcPct val="120000"/>
              </a:lnSpc>
              <a:spcBef>
                <a:spcPts val="625"/>
              </a:spcBef>
              <a:buSzPct val="120000"/>
              <a:buFont typeface="Arial" panose="020B0604020202020204" pitchFamily="34" charset="0"/>
              <a:buChar char="•"/>
            </a:pPr>
            <a:r>
              <a:rPr lang="en-US" sz="1600" dirty="0"/>
              <a:t>Key regulator of ferroptosis</a:t>
            </a:r>
          </a:p>
          <a:p>
            <a:pPr marL="179388" indent="-179388">
              <a:lnSpc>
                <a:spcPct val="120000"/>
              </a:lnSpc>
              <a:spcBef>
                <a:spcPts val="625"/>
              </a:spcBef>
              <a:buSzPct val="120000"/>
              <a:buFont typeface="Arial" panose="020B0604020202020204" pitchFamily="34" charset="0"/>
              <a:buChar char="•"/>
            </a:pPr>
            <a:r>
              <a:rPr lang="en-US" sz="1600" dirty="0"/>
              <a:t>Reduces complex hydroperoxides (PLOOH) to alcohols (PLOH)</a:t>
            </a:r>
          </a:p>
          <a:p>
            <a:pPr marL="179388" indent="-179388">
              <a:lnSpc>
                <a:spcPct val="120000"/>
              </a:lnSpc>
              <a:spcBef>
                <a:spcPts val="625"/>
              </a:spcBef>
              <a:buSzPct val="120000"/>
              <a:buFont typeface="Arial" panose="020B0604020202020204" pitchFamily="34" charset="0"/>
              <a:buChar char="•"/>
            </a:pPr>
            <a:r>
              <a:rPr lang="en-US" sz="1600" dirty="0"/>
              <a:t>Uses reduced Glutathione (GSH) as reducing agent</a:t>
            </a:r>
          </a:p>
        </p:txBody>
      </p:sp>
      <p:pic>
        <p:nvPicPr>
          <p:cNvPr id="9" name="Picture 8">
            <a:extLst>
              <a:ext uri="{FF2B5EF4-FFF2-40B4-BE49-F238E27FC236}">
                <a16:creationId xmlns:a16="http://schemas.microsoft.com/office/drawing/2014/main" id="{0F597883-FDE9-975D-D871-C8C7F9E372B9}"/>
              </a:ext>
            </a:extLst>
          </p:cNvPr>
          <p:cNvPicPr>
            <a:picLocks noChangeAspect="1"/>
          </p:cNvPicPr>
          <p:nvPr/>
        </p:nvPicPr>
        <p:blipFill>
          <a:blip r:embed="rId3"/>
          <a:stretch>
            <a:fillRect/>
          </a:stretch>
        </p:blipFill>
        <p:spPr>
          <a:xfrm>
            <a:off x="1964266" y="2692348"/>
            <a:ext cx="3344334" cy="2202044"/>
          </a:xfrm>
          <a:prstGeom prst="rect">
            <a:avLst/>
          </a:prstGeom>
        </p:spPr>
      </p:pic>
      <p:sp>
        <p:nvSpPr>
          <p:cNvPr id="10" name="TextBox 9">
            <a:extLst>
              <a:ext uri="{FF2B5EF4-FFF2-40B4-BE49-F238E27FC236}">
                <a16:creationId xmlns:a16="http://schemas.microsoft.com/office/drawing/2014/main" id="{DF902C2E-C786-BCB0-40FE-42E9093DFDA1}"/>
              </a:ext>
            </a:extLst>
          </p:cNvPr>
          <p:cNvSpPr txBox="1"/>
          <p:nvPr/>
        </p:nvSpPr>
        <p:spPr>
          <a:xfrm>
            <a:off x="1767568" y="4948192"/>
            <a:ext cx="5040000" cy="281872"/>
          </a:xfrm>
          <a:prstGeom prst="rect">
            <a:avLst/>
          </a:prstGeom>
          <a:noFill/>
        </p:spPr>
        <p:txBody>
          <a:bodyPr wrap="square" lIns="0" tIns="0" rIns="0" bIns="0" rtlCol="0">
            <a:spAutoFit/>
          </a:bodyPr>
          <a:lstStyle/>
          <a:p>
            <a:pPr>
              <a:lnSpc>
                <a:spcPct val="120000"/>
              </a:lnSpc>
              <a:spcBef>
                <a:spcPts val="625"/>
              </a:spcBef>
              <a:buClr>
                <a:schemeClr val="accent1"/>
              </a:buClr>
            </a:pPr>
            <a:r>
              <a:rPr lang="de-DE" sz="800" b="1" dirty="0"/>
              <a:t>Figure2: </a:t>
            </a:r>
            <a:r>
              <a:rPr lang="de-DE" sz="800" dirty="0"/>
              <a:t>GPX4 </a:t>
            </a:r>
            <a:r>
              <a:rPr lang="de-DE" sz="800" dirty="0" err="1"/>
              <a:t>catalytic</a:t>
            </a:r>
            <a:r>
              <a:rPr lang="de-DE" sz="800" dirty="0"/>
              <a:t> </a:t>
            </a:r>
            <a:r>
              <a:rPr lang="de-DE" sz="800" dirty="0" err="1"/>
              <a:t>cycle</a:t>
            </a:r>
            <a:r>
              <a:rPr lang="de-DE" sz="800" dirty="0"/>
              <a:t> </a:t>
            </a:r>
            <a:r>
              <a:rPr lang="de-DE" sz="800" dirty="0" err="1"/>
              <a:t>representation</a:t>
            </a:r>
            <a:r>
              <a:rPr lang="de-DE" sz="800" dirty="0"/>
              <a:t>. </a:t>
            </a:r>
            <a:r>
              <a:rPr lang="de-DE" sz="800" i="1" dirty="0"/>
              <a:t>Weaver, K.; </a:t>
            </a:r>
            <a:r>
              <a:rPr lang="de-DE" sz="800" i="1" dirty="0" err="1"/>
              <a:t>Skouta</a:t>
            </a:r>
            <a:r>
              <a:rPr lang="de-DE" sz="800" i="1" dirty="0"/>
              <a:t>, R. </a:t>
            </a:r>
            <a:r>
              <a:rPr lang="de-DE" sz="800" i="1" dirty="0" err="1"/>
              <a:t>Biomedicines</a:t>
            </a:r>
            <a:r>
              <a:rPr lang="de-DE" sz="800" i="1" dirty="0"/>
              <a:t> 2022</a:t>
            </a:r>
            <a:br>
              <a:rPr lang="en-US" sz="800" dirty="0"/>
            </a:br>
            <a:endParaRPr lang="en-US" sz="800" dirty="0"/>
          </a:p>
        </p:txBody>
      </p:sp>
    </p:spTree>
    <p:extLst>
      <p:ext uri="{BB962C8B-B14F-4D97-AF65-F5344CB8AC3E}">
        <p14:creationId xmlns:p14="http://schemas.microsoft.com/office/powerpoint/2010/main" val="192231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797E7271-C4BB-4984-B33A-06F0116A79DA}"/>
              </a:ext>
            </a:extLst>
          </p:cNvPr>
          <p:cNvSpPr>
            <a:spLocks noGrp="1"/>
          </p:cNvSpPr>
          <p:nvPr>
            <p:ph type="dt" sz="half" idx="10"/>
          </p:nvPr>
        </p:nvSpPr>
        <p:spPr/>
        <p:txBody>
          <a:bodyPr/>
          <a:lstStyle/>
          <a:p>
            <a:r>
              <a:rPr lang="en-US"/>
              <a:t>June 27</a:t>
            </a:r>
            <a:endParaRPr lang="de-DE" dirty="0"/>
          </a:p>
        </p:txBody>
      </p:sp>
      <p:sp>
        <p:nvSpPr>
          <p:cNvPr id="6" name="Fußzeilenplatzhalter 5">
            <a:extLst>
              <a:ext uri="{FF2B5EF4-FFF2-40B4-BE49-F238E27FC236}">
                <a16:creationId xmlns:a16="http://schemas.microsoft.com/office/drawing/2014/main" id="{C69D40C1-AE25-42F6-A31E-7D076BAD2573}"/>
              </a:ext>
            </a:extLst>
          </p:cNvPr>
          <p:cNvSpPr>
            <a:spLocks noGrp="1"/>
          </p:cNvSpPr>
          <p:nvPr>
            <p:ph type="ftr" sz="quarter" idx="11"/>
          </p:nvPr>
        </p:nvSpPr>
        <p:spPr/>
        <p:txBody>
          <a:bodyPr/>
          <a:lstStyle/>
          <a:p>
            <a:r>
              <a:rPr lang="de-DE"/>
              <a:t>University of Stuttgart</a:t>
            </a:r>
            <a:endParaRPr lang="de-DE" dirty="0"/>
          </a:p>
        </p:txBody>
      </p:sp>
      <p:sp>
        <p:nvSpPr>
          <p:cNvPr id="7" name="Foliennummernplatzhalter 6">
            <a:extLst>
              <a:ext uri="{FF2B5EF4-FFF2-40B4-BE49-F238E27FC236}">
                <a16:creationId xmlns:a16="http://schemas.microsoft.com/office/drawing/2014/main" id="{D27CF416-9300-415A-9D06-6CE9A460FDD6}"/>
              </a:ext>
            </a:extLst>
          </p:cNvPr>
          <p:cNvSpPr>
            <a:spLocks noGrp="1"/>
          </p:cNvSpPr>
          <p:nvPr>
            <p:ph type="sldNum" sz="quarter" idx="12"/>
          </p:nvPr>
        </p:nvSpPr>
        <p:spPr/>
        <p:txBody>
          <a:bodyPr/>
          <a:lstStyle/>
          <a:p>
            <a:fld id="{9E82CC3C-1DC0-4FDA-9590-6CC506AB67F8}" type="slidenum">
              <a:rPr lang="de-DE" smtClean="0"/>
              <a:t>5</a:t>
            </a:fld>
            <a:endParaRPr lang="de-DE" dirty="0"/>
          </a:p>
        </p:txBody>
      </p:sp>
      <p:sp>
        <p:nvSpPr>
          <p:cNvPr id="8" name="Title 7">
            <a:extLst>
              <a:ext uri="{FF2B5EF4-FFF2-40B4-BE49-F238E27FC236}">
                <a16:creationId xmlns:a16="http://schemas.microsoft.com/office/drawing/2014/main" id="{A639315D-6C31-23BB-4E81-ED068BD6E37B}"/>
              </a:ext>
            </a:extLst>
          </p:cNvPr>
          <p:cNvSpPr>
            <a:spLocks noGrp="1"/>
          </p:cNvSpPr>
          <p:nvPr>
            <p:ph type="title"/>
          </p:nvPr>
        </p:nvSpPr>
        <p:spPr>
          <a:xfrm>
            <a:off x="454558" y="486323"/>
            <a:ext cx="6839479" cy="278290"/>
          </a:xfrm>
        </p:spPr>
        <p:txBody>
          <a:bodyPr/>
          <a:lstStyle/>
          <a:p>
            <a:r>
              <a:rPr lang="en-US" sz="1800" i="0" dirty="0">
                <a:effectLst/>
              </a:rPr>
              <a:t>Prominent role of GPX4 in Ferroptosis</a:t>
            </a:r>
            <a:endParaRPr lang="en-US" dirty="0"/>
          </a:p>
        </p:txBody>
      </p:sp>
      <p:sp>
        <p:nvSpPr>
          <p:cNvPr id="2" name="TextBox 1">
            <a:extLst>
              <a:ext uri="{FF2B5EF4-FFF2-40B4-BE49-F238E27FC236}">
                <a16:creationId xmlns:a16="http://schemas.microsoft.com/office/drawing/2014/main" id="{F5D4D3DC-CD77-CA98-EF61-659C94FD9B6B}"/>
              </a:ext>
            </a:extLst>
          </p:cNvPr>
          <p:cNvSpPr txBox="1"/>
          <p:nvPr/>
        </p:nvSpPr>
        <p:spPr>
          <a:xfrm>
            <a:off x="596588" y="1278238"/>
            <a:ext cx="3684289" cy="4497129"/>
          </a:xfrm>
          <a:prstGeom prst="rect">
            <a:avLst/>
          </a:prstGeom>
          <a:noFill/>
        </p:spPr>
        <p:txBody>
          <a:bodyPr wrap="square" lIns="0" tIns="0" rIns="0" bIns="0" rtlCol="0">
            <a:spAutoFit/>
          </a:bodyPr>
          <a:lstStyle/>
          <a:p>
            <a:pPr marL="285750" indent="-285750">
              <a:lnSpc>
                <a:spcPct val="120000"/>
              </a:lnSpc>
              <a:spcBef>
                <a:spcPts val="625"/>
              </a:spcBef>
              <a:buSzPct val="120000"/>
              <a:buFont typeface="Arial" panose="020B0604020202020204" pitchFamily="34" charset="0"/>
              <a:buChar char="•"/>
            </a:pPr>
            <a:r>
              <a:rPr lang="en-US" sz="1600" dirty="0">
                <a:solidFill>
                  <a:srgbClr val="000000"/>
                </a:solidFill>
              </a:rPr>
              <a:t> </a:t>
            </a:r>
            <a:r>
              <a:rPr lang="en-US" sz="1600" b="0" i="0" dirty="0">
                <a:effectLst/>
              </a:rPr>
              <a:t>In BJeLR cells, six GPX isoforms are expressed </a:t>
            </a:r>
          </a:p>
          <a:p>
            <a:pPr marL="285750" indent="-285750">
              <a:lnSpc>
                <a:spcPct val="120000"/>
              </a:lnSpc>
              <a:spcBef>
                <a:spcPts val="625"/>
              </a:spcBef>
              <a:buSzPct val="120000"/>
              <a:buFont typeface="Arial" panose="020B0604020202020204" pitchFamily="34" charset="0"/>
              <a:buChar char="•"/>
            </a:pPr>
            <a:endParaRPr lang="en-US" sz="1600" b="0" i="0" dirty="0">
              <a:effectLst/>
            </a:endParaRPr>
          </a:p>
          <a:p>
            <a:pPr>
              <a:lnSpc>
                <a:spcPct val="120000"/>
              </a:lnSpc>
              <a:spcBef>
                <a:spcPts val="625"/>
              </a:spcBef>
              <a:buSzPct val="120000"/>
            </a:pPr>
            <a:endParaRPr lang="en-US" sz="1600" b="0" i="0" dirty="0">
              <a:effectLst/>
            </a:endParaRPr>
          </a:p>
          <a:p>
            <a:pPr marL="285750" indent="-285750">
              <a:lnSpc>
                <a:spcPct val="120000"/>
              </a:lnSpc>
              <a:spcBef>
                <a:spcPts val="625"/>
              </a:spcBef>
              <a:buSzPct val="120000"/>
              <a:buFont typeface="Arial" panose="020B0604020202020204" pitchFamily="34" charset="0"/>
              <a:buChar char="•"/>
            </a:pPr>
            <a:r>
              <a:rPr lang="en-US" sz="1600" b="0" i="0" dirty="0">
                <a:effectLst/>
              </a:rPr>
              <a:t>GPX4 knockdown </a:t>
            </a:r>
            <a:r>
              <a:rPr lang="en-US" sz="1600" dirty="0"/>
              <a:t>is </a:t>
            </a:r>
            <a:r>
              <a:rPr lang="en-US" sz="1600" b="0" i="0" dirty="0">
                <a:effectLst/>
              </a:rPr>
              <a:t>the most lethal to </a:t>
            </a:r>
            <a:r>
              <a:rPr lang="en-US" sz="1600" b="0" i="0" dirty="0" err="1">
                <a:effectLst/>
              </a:rPr>
              <a:t>BJeLR</a:t>
            </a:r>
            <a:r>
              <a:rPr lang="en-US" sz="1600" b="0" i="0" dirty="0">
                <a:effectLst/>
              </a:rPr>
              <a:t> cells</a:t>
            </a:r>
          </a:p>
          <a:p>
            <a:pPr marL="285750" indent="-285750">
              <a:lnSpc>
                <a:spcPct val="120000"/>
              </a:lnSpc>
              <a:spcBef>
                <a:spcPts val="625"/>
              </a:spcBef>
              <a:buSzPct val="120000"/>
              <a:buFont typeface="Arial" panose="020B0604020202020204" pitchFamily="34" charset="0"/>
              <a:buChar char="•"/>
            </a:pPr>
            <a:endParaRPr lang="en-US" sz="1600" b="0" i="0" dirty="0">
              <a:effectLst/>
            </a:endParaRPr>
          </a:p>
          <a:p>
            <a:pPr>
              <a:lnSpc>
                <a:spcPct val="120000"/>
              </a:lnSpc>
              <a:spcBef>
                <a:spcPts val="625"/>
              </a:spcBef>
              <a:buSzPct val="120000"/>
            </a:pPr>
            <a:endParaRPr lang="en-US" sz="1600" b="0" i="0" dirty="0">
              <a:effectLst/>
            </a:endParaRPr>
          </a:p>
          <a:p>
            <a:pPr marL="285750" indent="-285750">
              <a:lnSpc>
                <a:spcPct val="120000"/>
              </a:lnSpc>
              <a:spcBef>
                <a:spcPts val="625"/>
              </a:spcBef>
              <a:buSzPct val="120000"/>
              <a:buFont typeface="Arial" panose="020B0604020202020204" pitchFamily="34" charset="0"/>
              <a:buChar char="•"/>
            </a:pPr>
            <a:r>
              <a:rPr lang="en-US" sz="1600" dirty="0"/>
              <a:t>Increased Lipid ROS Levels in Cells with GPX4 Knockdown</a:t>
            </a:r>
            <a:br>
              <a:rPr lang="en-US" sz="1600" dirty="0"/>
            </a:br>
            <a:br>
              <a:rPr lang="en-US" sz="1600" dirty="0"/>
            </a:br>
            <a:r>
              <a:rPr lang="en-US" sz="1600" dirty="0"/>
              <a:t> </a:t>
            </a:r>
            <a:br>
              <a:rPr lang="en-US" sz="1600" dirty="0"/>
            </a:br>
            <a:r>
              <a:rPr lang="en-US" sz="1200" b="0" i="0" dirty="0">
                <a:solidFill>
                  <a:srgbClr val="000000"/>
                </a:solidFill>
                <a:effectLst/>
                <a:latin typeface="AdvPSA183"/>
              </a:rPr>
              <a:t> </a:t>
            </a:r>
            <a:br>
              <a:rPr lang="en-US" sz="2000" dirty="0"/>
            </a:br>
            <a:endParaRPr lang="en-US" sz="1600" dirty="0"/>
          </a:p>
        </p:txBody>
      </p:sp>
      <p:pic>
        <p:nvPicPr>
          <p:cNvPr id="13" name="Picture 12">
            <a:extLst>
              <a:ext uri="{FF2B5EF4-FFF2-40B4-BE49-F238E27FC236}">
                <a16:creationId xmlns:a16="http://schemas.microsoft.com/office/drawing/2014/main" id="{9F1E9284-7BC8-67B0-3BE6-2FDFC64F0C56}"/>
              </a:ext>
            </a:extLst>
          </p:cNvPr>
          <p:cNvPicPr>
            <a:picLocks noChangeAspect="1"/>
          </p:cNvPicPr>
          <p:nvPr/>
        </p:nvPicPr>
        <p:blipFill>
          <a:blip r:embed="rId3"/>
          <a:stretch>
            <a:fillRect/>
          </a:stretch>
        </p:blipFill>
        <p:spPr>
          <a:xfrm>
            <a:off x="4598690" y="470331"/>
            <a:ext cx="2424721" cy="2185305"/>
          </a:xfrm>
          <a:prstGeom prst="rect">
            <a:avLst/>
          </a:prstGeom>
        </p:spPr>
      </p:pic>
      <p:sp>
        <p:nvSpPr>
          <p:cNvPr id="15" name="TextBox 14">
            <a:extLst>
              <a:ext uri="{FF2B5EF4-FFF2-40B4-BE49-F238E27FC236}">
                <a16:creationId xmlns:a16="http://schemas.microsoft.com/office/drawing/2014/main" id="{1F286A1F-569D-AEF8-1768-6258812E88EA}"/>
              </a:ext>
            </a:extLst>
          </p:cNvPr>
          <p:cNvSpPr txBox="1"/>
          <p:nvPr/>
        </p:nvSpPr>
        <p:spPr>
          <a:xfrm>
            <a:off x="4280878" y="2671628"/>
            <a:ext cx="3484605" cy="281872"/>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i="0" dirty="0">
                <a:solidFill>
                  <a:srgbClr val="000000"/>
                </a:solidFill>
                <a:effectLst/>
              </a:rPr>
              <a:t>Figure3: </a:t>
            </a:r>
            <a:r>
              <a:rPr lang="en-US" sz="800" b="0" i="0" dirty="0">
                <a:solidFill>
                  <a:srgbClr val="000000"/>
                </a:solidFill>
                <a:effectLst/>
              </a:rPr>
              <a:t>Other GPX isoforms are not relevant to </a:t>
            </a:r>
            <a:r>
              <a:rPr lang="en-US" sz="800" b="0" i="0" dirty="0" err="1">
                <a:solidFill>
                  <a:srgbClr val="000000"/>
                </a:solidFill>
                <a:effectLst/>
              </a:rPr>
              <a:t>ferroptotic</a:t>
            </a:r>
            <a:r>
              <a:rPr lang="en-US" sz="800" b="0" i="0" dirty="0">
                <a:solidFill>
                  <a:srgbClr val="000000"/>
                </a:solidFill>
                <a:effectLst/>
              </a:rPr>
              <a:t> cell death</a:t>
            </a:r>
            <a:r>
              <a:rPr lang="en-US" sz="800" dirty="0"/>
              <a:t> </a:t>
            </a:r>
            <a:br>
              <a:rPr lang="en-US" sz="800" dirty="0"/>
            </a:br>
            <a:endParaRPr lang="en-US" sz="800" dirty="0"/>
          </a:p>
        </p:txBody>
      </p:sp>
      <p:pic>
        <p:nvPicPr>
          <p:cNvPr id="4" name="Picture 3">
            <a:extLst>
              <a:ext uri="{FF2B5EF4-FFF2-40B4-BE49-F238E27FC236}">
                <a16:creationId xmlns:a16="http://schemas.microsoft.com/office/drawing/2014/main" id="{F43B7BBE-F90C-A671-9D9E-47E58478CD87}"/>
              </a:ext>
            </a:extLst>
          </p:cNvPr>
          <p:cNvPicPr>
            <a:picLocks noChangeAspect="1"/>
          </p:cNvPicPr>
          <p:nvPr/>
        </p:nvPicPr>
        <p:blipFill>
          <a:blip r:embed="rId4"/>
          <a:stretch>
            <a:fillRect/>
          </a:stretch>
        </p:blipFill>
        <p:spPr>
          <a:xfrm>
            <a:off x="4598690" y="3116968"/>
            <a:ext cx="2684372" cy="1743547"/>
          </a:xfrm>
          <a:prstGeom prst="rect">
            <a:avLst/>
          </a:prstGeom>
        </p:spPr>
      </p:pic>
      <p:sp>
        <p:nvSpPr>
          <p:cNvPr id="9" name="TextBox 8">
            <a:extLst>
              <a:ext uri="{FF2B5EF4-FFF2-40B4-BE49-F238E27FC236}">
                <a16:creationId xmlns:a16="http://schemas.microsoft.com/office/drawing/2014/main" id="{74891712-5DAC-490E-60AC-AF19A3FF4074}"/>
              </a:ext>
            </a:extLst>
          </p:cNvPr>
          <p:cNvSpPr txBox="1"/>
          <p:nvPr/>
        </p:nvSpPr>
        <p:spPr>
          <a:xfrm>
            <a:off x="4407059" y="4962797"/>
            <a:ext cx="2933440" cy="563744"/>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i="0" dirty="0">
                <a:solidFill>
                  <a:srgbClr val="000000"/>
                </a:solidFill>
                <a:effectLst/>
              </a:rPr>
              <a:t>Figure4</a:t>
            </a:r>
            <a:r>
              <a:rPr lang="en-US" sz="800" b="0" i="0" dirty="0">
                <a:solidFill>
                  <a:srgbClr val="000000"/>
                </a:solidFill>
                <a:effectLst/>
              </a:rPr>
              <a:t>: cells transfected with  siRNAs targeting GPX4 showed increased lipid ROS level </a:t>
            </a:r>
            <a:br>
              <a:rPr lang="en-US" sz="2000" dirty="0"/>
            </a:br>
            <a:endParaRPr lang="en-US" sz="1600" dirty="0"/>
          </a:p>
        </p:txBody>
      </p:sp>
    </p:spTree>
    <p:extLst>
      <p:ext uri="{BB962C8B-B14F-4D97-AF65-F5344CB8AC3E}">
        <p14:creationId xmlns:p14="http://schemas.microsoft.com/office/powerpoint/2010/main" val="3594609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901AA91-20A3-D152-4A8E-37C17A586A7B}"/>
              </a:ext>
            </a:extLst>
          </p:cNvPr>
          <p:cNvPicPr>
            <a:picLocks noChangeAspect="1"/>
          </p:cNvPicPr>
          <p:nvPr/>
        </p:nvPicPr>
        <p:blipFill>
          <a:blip r:embed="rId3"/>
          <a:stretch>
            <a:fillRect/>
          </a:stretch>
        </p:blipFill>
        <p:spPr>
          <a:xfrm>
            <a:off x="4358082" y="888049"/>
            <a:ext cx="2723032" cy="1872403"/>
          </a:xfrm>
          <a:prstGeom prst="rect">
            <a:avLst/>
          </a:prstGeom>
        </p:spPr>
      </p:pic>
      <p:sp>
        <p:nvSpPr>
          <p:cNvPr id="2" name="Titel 1">
            <a:extLst>
              <a:ext uri="{FF2B5EF4-FFF2-40B4-BE49-F238E27FC236}">
                <a16:creationId xmlns:a16="http://schemas.microsoft.com/office/drawing/2014/main" id="{E6579A6C-3E66-4FD7-83F4-4A947905A0FB}"/>
              </a:ext>
            </a:extLst>
          </p:cNvPr>
          <p:cNvSpPr>
            <a:spLocks noGrp="1"/>
          </p:cNvSpPr>
          <p:nvPr>
            <p:ph type="title"/>
          </p:nvPr>
        </p:nvSpPr>
        <p:spPr>
          <a:xfrm>
            <a:off x="413369" y="473190"/>
            <a:ext cx="6956277" cy="589829"/>
          </a:xfrm>
        </p:spPr>
        <p:txBody>
          <a:bodyPr/>
          <a:lstStyle/>
          <a:p>
            <a:r>
              <a:rPr lang="en-US" b="1" dirty="0" err="1"/>
              <a:t>Erastin</a:t>
            </a:r>
            <a:r>
              <a:rPr lang="en-US" b="1" dirty="0"/>
              <a:t> Depletes Glutathione to Trigger Selective Ferroptosis</a:t>
            </a:r>
            <a:endParaRPr lang="de-DE" dirty="0"/>
          </a:p>
        </p:txBody>
      </p:sp>
      <p:sp>
        <p:nvSpPr>
          <p:cNvPr id="5" name="Datumsplatzhalter 4">
            <a:extLst>
              <a:ext uri="{FF2B5EF4-FFF2-40B4-BE49-F238E27FC236}">
                <a16:creationId xmlns:a16="http://schemas.microsoft.com/office/drawing/2014/main" id="{797E7271-C4BB-4984-B33A-06F0116A79DA}"/>
              </a:ext>
            </a:extLst>
          </p:cNvPr>
          <p:cNvSpPr>
            <a:spLocks noGrp="1"/>
          </p:cNvSpPr>
          <p:nvPr>
            <p:ph type="dt" sz="half" idx="10"/>
          </p:nvPr>
        </p:nvSpPr>
        <p:spPr/>
        <p:txBody>
          <a:bodyPr/>
          <a:lstStyle/>
          <a:p>
            <a:r>
              <a:rPr lang="en-US"/>
              <a:t>June 27</a:t>
            </a:r>
            <a:endParaRPr lang="de-DE" dirty="0"/>
          </a:p>
        </p:txBody>
      </p:sp>
      <p:sp>
        <p:nvSpPr>
          <p:cNvPr id="6" name="Fußzeilenplatzhalter 5">
            <a:extLst>
              <a:ext uri="{FF2B5EF4-FFF2-40B4-BE49-F238E27FC236}">
                <a16:creationId xmlns:a16="http://schemas.microsoft.com/office/drawing/2014/main" id="{C69D40C1-AE25-42F6-A31E-7D076BAD2573}"/>
              </a:ext>
            </a:extLst>
          </p:cNvPr>
          <p:cNvSpPr>
            <a:spLocks noGrp="1"/>
          </p:cNvSpPr>
          <p:nvPr>
            <p:ph type="ftr" sz="quarter" idx="11"/>
          </p:nvPr>
        </p:nvSpPr>
        <p:spPr/>
        <p:txBody>
          <a:bodyPr/>
          <a:lstStyle/>
          <a:p>
            <a:r>
              <a:rPr lang="de-DE" dirty="0"/>
              <a:t>University </a:t>
            </a:r>
            <a:r>
              <a:rPr lang="de-DE" dirty="0" err="1"/>
              <a:t>of</a:t>
            </a:r>
            <a:r>
              <a:rPr lang="de-DE" dirty="0"/>
              <a:t> Stuttgart</a:t>
            </a:r>
          </a:p>
        </p:txBody>
      </p:sp>
      <p:sp>
        <p:nvSpPr>
          <p:cNvPr id="7" name="Foliennummernplatzhalter 6">
            <a:extLst>
              <a:ext uri="{FF2B5EF4-FFF2-40B4-BE49-F238E27FC236}">
                <a16:creationId xmlns:a16="http://schemas.microsoft.com/office/drawing/2014/main" id="{D27CF416-9300-415A-9D06-6CE9A460FDD6}"/>
              </a:ext>
            </a:extLst>
          </p:cNvPr>
          <p:cNvSpPr>
            <a:spLocks noGrp="1"/>
          </p:cNvSpPr>
          <p:nvPr>
            <p:ph type="sldNum" sz="quarter" idx="12"/>
          </p:nvPr>
        </p:nvSpPr>
        <p:spPr/>
        <p:txBody>
          <a:bodyPr/>
          <a:lstStyle/>
          <a:p>
            <a:fld id="{9E82CC3C-1DC0-4FDA-9590-6CC506AB67F8}" type="slidenum">
              <a:rPr lang="de-DE" smtClean="0"/>
              <a:t>6</a:t>
            </a:fld>
            <a:endParaRPr lang="de-DE" dirty="0"/>
          </a:p>
        </p:txBody>
      </p:sp>
      <p:sp>
        <p:nvSpPr>
          <p:cNvPr id="8" name="TextBox 7">
            <a:extLst>
              <a:ext uri="{FF2B5EF4-FFF2-40B4-BE49-F238E27FC236}">
                <a16:creationId xmlns:a16="http://schemas.microsoft.com/office/drawing/2014/main" id="{1B83F543-4806-460C-EDA9-F4BA7AEAC061}"/>
              </a:ext>
            </a:extLst>
          </p:cNvPr>
          <p:cNvSpPr txBox="1"/>
          <p:nvPr/>
        </p:nvSpPr>
        <p:spPr>
          <a:xfrm>
            <a:off x="538886" y="1412992"/>
            <a:ext cx="3431401" cy="4229363"/>
          </a:xfrm>
          <a:prstGeom prst="rect">
            <a:avLst/>
          </a:prstGeom>
          <a:noFill/>
        </p:spPr>
        <p:txBody>
          <a:bodyPr wrap="square" lIns="0" tIns="0" rIns="0" bIns="0" rtlCol="0">
            <a:spAutoFit/>
          </a:bodyPr>
          <a:lstStyle/>
          <a:p>
            <a:pPr marL="179388" indent="-179388">
              <a:lnSpc>
                <a:spcPct val="120000"/>
              </a:lnSpc>
              <a:spcBef>
                <a:spcPts val="625"/>
              </a:spcBef>
              <a:buSzPct val="120000"/>
              <a:buFont typeface="Arial" panose="020B0604020202020204" pitchFamily="34" charset="0"/>
              <a:buChar char="•"/>
            </a:pPr>
            <a:r>
              <a:rPr lang="en-US" sz="1600" b="0" i="0" dirty="0">
                <a:solidFill>
                  <a:srgbClr val="000000"/>
                </a:solidFill>
                <a:effectLst/>
              </a:rPr>
              <a:t>Investigate global metabolic changes induced by </a:t>
            </a:r>
            <a:r>
              <a:rPr lang="en-US" sz="1600" b="0" i="0" dirty="0" err="1">
                <a:solidFill>
                  <a:srgbClr val="000000"/>
                </a:solidFill>
                <a:effectLst/>
              </a:rPr>
              <a:t>erastin</a:t>
            </a:r>
            <a:endParaRPr lang="en-US" sz="1600" b="0" i="0" dirty="0">
              <a:solidFill>
                <a:srgbClr val="000000"/>
              </a:solidFill>
              <a:effectLst/>
            </a:endParaRPr>
          </a:p>
          <a:p>
            <a:pPr marL="179388" indent="-179388">
              <a:lnSpc>
                <a:spcPct val="120000"/>
              </a:lnSpc>
              <a:spcBef>
                <a:spcPts val="625"/>
              </a:spcBef>
              <a:buSzPct val="120000"/>
              <a:buFont typeface="Arial" panose="020B0604020202020204" pitchFamily="34" charset="0"/>
              <a:buChar char="•"/>
            </a:pPr>
            <a:r>
              <a:rPr lang="en-US" sz="1600" b="0" i="0" dirty="0">
                <a:solidFill>
                  <a:srgbClr val="000000"/>
                </a:solidFill>
                <a:effectLst/>
              </a:rPr>
              <a:t>Treated HT-1080 fibrosarcoma cells with </a:t>
            </a:r>
            <a:r>
              <a:rPr lang="en-US" sz="1600" b="0" i="0" dirty="0" err="1">
                <a:solidFill>
                  <a:srgbClr val="000000"/>
                </a:solidFill>
                <a:effectLst/>
              </a:rPr>
              <a:t>erastin</a:t>
            </a:r>
            <a:endParaRPr lang="en-US" sz="1600" b="0" i="0" dirty="0">
              <a:solidFill>
                <a:srgbClr val="000000"/>
              </a:solidFill>
              <a:effectLst/>
            </a:endParaRPr>
          </a:p>
          <a:p>
            <a:pPr marL="179388" indent="-179388">
              <a:lnSpc>
                <a:spcPct val="120000"/>
              </a:lnSpc>
              <a:spcBef>
                <a:spcPts val="625"/>
              </a:spcBef>
              <a:buSzPct val="120000"/>
              <a:buFont typeface="Arial" panose="020B0604020202020204" pitchFamily="34" charset="0"/>
              <a:buChar char="•"/>
            </a:pPr>
            <a:r>
              <a:rPr lang="en-US" sz="1600" b="0" i="0" dirty="0">
                <a:solidFill>
                  <a:srgbClr val="000000"/>
                </a:solidFill>
                <a:effectLst/>
              </a:rPr>
              <a:t>Extraction and analysis of polar and lipid metabolites</a:t>
            </a:r>
          </a:p>
          <a:p>
            <a:pPr marL="179388" indent="-179388">
              <a:lnSpc>
                <a:spcPct val="120000"/>
              </a:lnSpc>
              <a:spcBef>
                <a:spcPts val="625"/>
              </a:spcBef>
              <a:buSzPct val="120000"/>
              <a:buFont typeface="Arial" panose="020B0604020202020204" pitchFamily="34" charset="0"/>
              <a:buChar char="•"/>
            </a:pPr>
            <a:r>
              <a:rPr lang="en-US" sz="1600" b="0" i="0" dirty="0">
                <a:solidFill>
                  <a:srgbClr val="000000"/>
                </a:solidFill>
                <a:effectLst/>
              </a:rPr>
              <a:t>LC-MS/MS analysis to quantify metabolites</a:t>
            </a:r>
            <a:br>
              <a:rPr lang="en-US" sz="1600" dirty="0"/>
            </a:br>
            <a:br>
              <a:rPr lang="en-US" sz="1600" dirty="0"/>
            </a:br>
            <a:br>
              <a:rPr lang="en-US" sz="1400" dirty="0"/>
            </a:br>
            <a:r>
              <a:rPr lang="en-US" sz="1400" dirty="0"/>
              <a:t> </a:t>
            </a:r>
            <a:br>
              <a:rPr lang="en-US" sz="1400" dirty="0"/>
            </a:br>
            <a:br>
              <a:rPr lang="en-US" sz="1600" dirty="0"/>
            </a:br>
            <a:r>
              <a:rPr lang="en-US" sz="1400" dirty="0"/>
              <a:t> </a:t>
            </a:r>
            <a:br>
              <a:rPr lang="en-US" sz="2000" dirty="0"/>
            </a:br>
            <a:endParaRPr lang="en-US" sz="1600" dirty="0"/>
          </a:p>
        </p:txBody>
      </p:sp>
      <p:sp>
        <p:nvSpPr>
          <p:cNvPr id="11" name="TextBox 10">
            <a:extLst>
              <a:ext uri="{FF2B5EF4-FFF2-40B4-BE49-F238E27FC236}">
                <a16:creationId xmlns:a16="http://schemas.microsoft.com/office/drawing/2014/main" id="{F9C49DA2-612C-2449-87F4-A65733789D95}"/>
              </a:ext>
            </a:extLst>
          </p:cNvPr>
          <p:cNvSpPr txBox="1"/>
          <p:nvPr/>
        </p:nvSpPr>
        <p:spPr>
          <a:xfrm>
            <a:off x="4615034" y="2753111"/>
            <a:ext cx="2837172" cy="300339"/>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dirty="0"/>
              <a:t>Figure5</a:t>
            </a:r>
            <a:r>
              <a:rPr lang="de-DE" sz="800" dirty="0"/>
              <a:t>:</a:t>
            </a:r>
            <a:r>
              <a:rPr lang="en-US" sz="800" dirty="0">
                <a:solidFill>
                  <a:srgbClr val="000000"/>
                </a:solidFill>
              </a:rPr>
              <a:t> </a:t>
            </a:r>
            <a:r>
              <a:rPr lang="en-US" sz="900" dirty="0">
                <a:solidFill>
                  <a:srgbClr val="000000"/>
                </a:solidFill>
              </a:rPr>
              <a:t>c</a:t>
            </a:r>
            <a:r>
              <a:rPr lang="en-US" sz="900" dirty="0"/>
              <a:t>hanges in metabolites upon </a:t>
            </a:r>
            <a:r>
              <a:rPr lang="en-US" sz="900" dirty="0" err="1"/>
              <a:t>Erastin</a:t>
            </a:r>
            <a:r>
              <a:rPr lang="en-US" sz="900" dirty="0"/>
              <a:t> treatment</a:t>
            </a:r>
            <a:r>
              <a:rPr lang="en-US" sz="800" dirty="0"/>
              <a:t> </a:t>
            </a:r>
            <a:br>
              <a:rPr lang="en-US" sz="800" dirty="0"/>
            </a:br>
            <a:endParaRPr lang="en-US" sz="800" dirty="0"/>
          </a:p>
        </p:txBody>
      </p:sp>
      <p:sp>
        <p:nvSpPr>
          <p:cNvPr id="14" name="TextBox 13">
            <a:extLst>
              <a:ext uri="{FF2B5EF4-FFF2-40B4-BE49-F238E27FC236}">
                <a16:creationId xmlns:a16="http://schemas.microsoft.com/office/drawing/2014/main" id="{7E133D84-6941-6973-7726-D425AC14D964}"/>
              </a:ext>
            </a:extLst>
          </p:cNvPr>
          <p:cNvSpPr txBox="1"/>
          <p:nvPr/>
        </p:nvSpPr>
        <p:spPr>
          <a:xfrm>
            <a:off x="4615034" y="4928670"/>
            <a:ext cx="2810292" cy="429605"/>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i="0" dirty="0">
                <a:solidFill>
                  <a:srgbClr val="000000"/>
                </a:solidFill>
                <a:effectLst/>
              </a:rPr>
              <a:t>Figure6</a:t>
            </a:r>
            <a:r>
              <a:rPr lang="en-US" sz="800" b="0" i="0" dirty="0">
                <a:solidFill>
                  <a:srgbClr val="000000"/>
                </a:solidFill>
                <a:effectLst/>
              </a:rPr>
              <a:t>: Dose-dependent depletion of GSH by </a:t>
            </a:r>
            <a:r>
              <a:rPr lang="en-US" sz="800" dirty="0" err="1">
                <a:solidFill>
                  <a:srgbClr val="000000"/>
                </a:solidFill>
              </a:rPr>
              <a:t>E</a:t>
            </a:r>
            <a:r>
              <a:rPr lang="en-US" sz="800" b="0" i="0" dirty="0" err="1">
                <a:solidFill>
                  <a:srgbClr val="000000"/>
                </a:solidFill>
                <a:effectLst/>
              </a:rPr>
              <a:t>rastin</a:t>
            </a:r>
            <a:r>
              <a:rPr lang="en-US" sz="800" b="0" i="0" dirty="0">
                <a:solidFill>
                  <a:srgbClr val="000000"/>
                </a:solidFill>
                <a:effectLst/>
              </a:rPr>
              <a:t> in HT-1080 cells and U-2 OS cell</a:t>
            </a:r>
            <a:r>
              <a:rPr lang="en-US" sz="800" dirty="0"/>
              <a:t> </a:t>
            </a:r>
            <a:br>
              <a:rPr lang="en-US" sz="800" dirty="0"/>
            </a:br>
            <a:endParaRPr lang="en-US" sz="800" dirty="0"/>
          </a:p>
        </p:txBody>
      </p:sp>
      <p:pic>
        <p:nvPicPr>
          <p:cNvPr id="16" name="Picture 15">
            <a:extLst>
              <a:ext uri="{FF2B5EF4-FFF2-40B4-BE49-F238E27FC236}">
                <a16:creationId xmlns:a16="http://schemas.microsoft.com/office/drawing/2014/main" id="{125D6F00-CEE6-186E-1052-9C073E70F763}"/>
              </a:ext>
            </a:extLst>
          </p:cNvPr>
          <p:cNvPicPr>
            <a:picLocks noChangeAspect="1"/>
          </p:cNvPicPr>
          <p:nvPr/>
        </p:nvPicPr>
        <p:blipFill>
          <a:blip r:embed="rId4"/>
          <a:stretch>
            <a:fillRect/>
          </a:stretch>
        </p:blipFill>
        <p:spPr>
          <a:xfrm>
            <a:off x="4358082" y="3198709"/>
            <a:ext cx="2638648" cy="1580811"/>
          </a:xfrm>
          <a:prstGeom prst="rect">
            <a:avLst/>
          </a:prstGeom>
        </p:spPr>
      </p:pic>
      <p:sp>
        <p:nvSpPr>
          <p:cNvPr id="3" name="TextBox 2">
            <a:extLst>
              <a:ext uri="{FF2B5EF4-FFF2-40B4-BE49-F238E27FC236}">
                <a16:creationId xmlns:a16="http://schemas.microsoft.com/office/drawing/2014/main" id="{B88262AF-03FB-A2B9-8E2A-A21E008FEA5C}"/>
              </a:ext>
            </a:extLst>
          </p:cNvPr>
          <p:cNvSpPr txBox="1"/>
          <p:nvPr/>
        </p:nvSpPr>
        <p:spPr>
          <a:xfrm>
            <a:off x="401855" y="4779520"/>
            <a:ext cx="3298078" cy="429285"/>
          </a:xfrm>
          <a:prstGeom prst="rect">
            <a:avLst/>
          </a:prstGeom>
          <a:noFill/>
        </p:spPr>
        <p:txBody>
          <a:bodyPr wrap="square" lIns="0" tIns="0" rIns="0" bIns="0" rtlCol="0">
            <a:spAutoFit/>
          </a:bodyPr>
          <a:lstStyle/>
          <a:p>
            <a:pPr>
              <a:lnSpc>
                <a:spcPct val="120000"/>
              </a:lnSpc>
              <a:spcBef>
                <a:spcPts val="625"/>
              </a:spcBef>
              <a:buClr>
                <a:schemeClr val="accent1"/>
              </a:buClr>
            </a:pPr>
            <a:r>
              <a:rPr lang="en-US" sz="1000" dirty="0"/>
              <a:t>LC-MS/MS: Liquid chromatography–mass spectrometry</a:t>
            </a:r>
          </a:p>
          <a:p>
            <a:pPr>
              <a:lnSpc>
                <a:spcPct val="120000"/>
              </a:lnSpc>
              <a:spcBef>
                <a:spcPts val="625"/>
              </a:spcBef>
              <a:buClr>
                <a:schemeClr val="accent1"/>
              </a:buClr>
            </a:pPr>
            <a:r>
              <a:rPr lang="en-US" sz="1000" dirty="0" err="1"/>
              <a:t>Lyso</a:t>
            </a:r>
            <a:r>
              <a:rPr lang="en-US" sz="1000" dirty="0"/>
              <a:t>-PCs: </a:t>
            </a:r>
            <a:r>
              <a:rPr lang="en-US" sz="1000" dirty="0" err="1"/>
              <a:t>Lysophosphatidyl</a:t>
            </a:r>
            <a:r>
              <a:rPr lang="en-US" sz="1000" dirty="0"/>
              <a:t> </a:t>
            </a:r>
            <a:r>
              <a:rPr lang="en-US" sz="1000" dirty="0" err="1"/>
              <a:t>cholines</a:t>
            </a:r>
            <a:endParaRPr lang="en-US" sz="1000" dirty="0"/>
          </a:p>
        </p:txBody>
      </p:sp>
    </p:spTree>
    <p:extLst>
      <p:ext uri="{BB962C8B-B14F-4D97-AF65-F5344CB8AC3E}">
        <p14:creationId xmlns:p14="http://schemas.microsoft.com/office/powerpoint/2010/main" val="2059902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579A6C-3E66-4FD7-83F4-4A947905A0FB}"/>
              </a:ext>
            </a:extLst>
          </p:cNvPr>
          <p:cNvSpPr>
            <a:spLocks noGrp="1"/>
          </p:cNvSpPr>
          <p:nvPr>
            <p:ph type="title"/>
          </p:nvPr>
        </p:nvSpPr>
        <p:spPr>
          <a:xfrm>
            <a:off x="644966" y="462228"/>
            <a:ext cx="7122548" cy="589829"/>
          </a:xfrm>
        </p:spPr>
        <p:txBody>
          <a:bodyPr/>
          <a:lstStyle/>
          <a:p>
            <a:r>
              <a:rPr lang="en-US" dirty="0"/>
              <a:t>GSH-Reduction Activity and Lethality of </a:t>
            </a:r>
            <a:r>
              <a:rPr lang="en-US" dirty="0" err="1"/>
              <a:t>Erastin</a:t>
            </a:r>
            <a:r>
              <a:rPr lang="en-US" dirty="0"/>
              <a:t> Analogs</a:t>
            </a:r>
            <a:endParaRPr lang="de-DE" dirty="0"/>
          </a:p>
        </p:txBody>
      </p:sp>
      <p:sp>
        <p:nvSpPr>
          <p:cNvPr id="5" name="Datumsplatzhalter 4">
            <a:extLst>
              <a:ext uri="{FF2B5EF4-FFF2-40B4-BE49-F238E27FC236}">
                <a16:creationId xmlns:a16="http://schemas.microsoft.com/office/drawing/2014/main" id="{797E7271-C4BB-4984-B33A-06F0116A79DA}"/>
              </a:ext>
            </a:extLst>
          </p:cNvPr>
          <p:cNvSpPr>
            <a:spLocks noGrp="1"/>
          </p:cNvSpPr>
          <p:nvPr>
            <p:ph type="dt" sz="half" idx="10"/>
          </p:nvPr>
        </p:nvSpPr>
        <p:spPr/>
        <p:txBody>
          <a:bodyPr/>
          <a:lstStyle/>
          <a:p>
            <a:r>
              <a:rPr lang="en-US"/>
              <a:t>June 27</a:t>
            </a:r>
            <a:endParaRPr lang="de-DE" dirty="0"/>
          </a:p>
        </p:txBody>
      </p:sp>
      <p:sp>
        <p:nvSpPr>
          <p:cNvPr id="6" name="Fußzeilenplatzhalter 5">
            <a:extLst>
              <a:ext uri="{FF2B5EF4-FFF2-40B4-BE49-F238E27FC236}">
                <a16:creationId xmlns:a16="http://schemas.microsoft.com/office/drawing/2014/main" id="{C69D40C1-AE25-42F6-A31E-7D076BAD2573}"/>
              </a:ext>
            </a:extLst>
          </p:cNvPr>
          <p:cNvSpPr>
            <a:spLocks noGrp="1"/>
          </p:cNvSpPr>
          <p:nvPr>
            <p:ph type="ftr" sz="quarter" idx="11"/>
          </p:nvPr>
        </p:nvSpPr>
        <p:spPr/>
        <p:txBody>
          <a:bodyPr/>
          <a:lstStyle/>
          <a:p>
            <a:r>
              <a:rPr lang="de-DE"/>
              <a:t>University of Stuttgart</a:t>
            </a:r>
            <a:endParaRPr lang="de-DE" dirty="0"/>
          </a:p>
        </p:txBody>
      </p:sp>
      <p:sp>
        <p:nvSpPr>
          <p:cNvPr id="7" name="Foliennummernplatzhalter 6">
            <a:extLst>
              <a:ext uri="{FF2B5EF4-FFF2-40B4-BE49-F238E27FC236}">
                <a16:creationId xmlns:a16="http://schemas.microsoft.com/office/drawing/2014/main" id="{D27CF416-9300-415A-9D06-6CE9A460FDD6}"/>
              </a:ext>
            </a:extLst>
          </p:cNvPr>
          <p:cNvSpPr>
            <a:spLocks noGrp="1"/>
          </p:cNvSpPr>
          <p:nvPr>
            <p:ph type="sldNum" sz="quarter" idx="12"/>
          </p:nvPr>
        </p:nvSpPr>
        <p:spPr/>
        <p:txBody>
          <a:bodyPr/>
          <a:lstStyle/>
          <a:p>
            <a:fld id="{9E82CC3C-1DC0-4FDA-9590-6CC506AB67F8}" type="slidenum">
              <a:rPr lang="de-DE" smtClean="0"/>
              <a:t>7</a:t>
            </a:fld>
            <a:endParaRPr lang="de-DE" dirty="0"/>
          </a:p>
        </p:txBody>
      </p:sp>
      <p:pic>
        <p:nvPicPr>
          <p:cNvPr id="13" name="Picture 12">
            <a:extLst>
              <a:ext uri="{FF2B5EF4-FFF2-40B4-BE49-F238E27FC236}">
                <a16:creationId xmlns:a16="http://schemas.microsoft.com/office/drawing/2014/main" id="{2E8BCB0D-3B2F-BDBC-CCCC-4AE3CA8F4A3C}"/>
              </a:ext>
            </a:extLst>
          </p:cNvPr>
          <p:cNvPicPr>
            <a:picLocks noChangeAspect="1"/>
          </p:cNvPicPr>
          <p:nvPr/>
        </p:nvPicPr>
        <p:blipFill>
          <a:blip r:embed="rId3"/>
          <a:stretch>
            <a:fillRect/>
          </a:stretch>
        </p:blipFill>
        <p:spPr>
          <a:xfrm>
            <a:off x="310414" y="1580470"/>
            <a:ext cx="3177646" cy="2401788"/>
          </a:xfrm>
          <a:prstGeom prst="rect">
            <a:avLst/>
          </a:prstGeom>
        </p:spPr>
      </p:pic>
      <p:pic>
        <p:nvPicPr>
          <p:cNvPr id="17" name="Picture 16">
            <a:extLst>
              <a:ext uri="{FF2B5EF4-FFF2-40B4-BE49-F238E27FC236}">
                <a16:creationId xmlns:a16="http://schemas.microsoft.com/office/drawing/2014/main" id="{6227F4CB-0242-17AE-EC84-35977C672BFC}"/>
              </a:ext>
            </a:extLst>
          </p:cNvPr>
          <p:cNvPicPr>
            <a:picLocks noChangeAspect="1"/>
          </p:cNvPicPr>
          <p:nvPr/>
        </p:nvPicPr>
        <p:blipFill>
          <a:blip r:embed="rId4"/>
          <a:stretch>
            <a:fillRect/>
          </a:stretch>
        </p:blipFill>
        <p:spPr>
          <a:xfrm>
            <a:off x="4040501" y="1527272"/>
            <a:ext cx="2952257" cy="2508184"/>
          </a:xfrm>
          <a:prstGeom prst="rect">
            <a:avLst/>
          </a:prstGeom>
        </p:spPr>
      </p:pic>
      <p:sp>
        <p:nvSpPr>
          <p:cNvPr id="18" name="TextBox 17">
            <a:extLst>
              <a:ext uri="{FF2B5EF4-FFF2-40B4-BE49-F238E27FC236}">
                <a16:creationId xmlns:a16="http://schemas.microsoft.com/office/drawing/2014/main" id="{172F0F7D-2984-F6C0-9CDB-EC01437C1012}"/>
              </a:ext>
            </a:extLst>
          </p:cNvPr>
          <p:cNvSpPr txBox="1"/>
          <p:nvPr/>
        </p:nvSpPr>
        <p:spPr>
          <a:xfrm>
            <a:off x="853798" y="4180598"/>
            <a:ext cx="2725702" cy="281872"/>
          </a:xfrm>
          <a:prstGeom prst="rect">
            <a:avLst/>
          </a:prstGeom>
          <a:noFill/>
        </p:spPr>
        <p:txBody>
          <a:bodyPr wrap="square" lIns="0" tIns="0" rIns="0" bIns="0" rtlCol="0">
            <a:spAutoFit/>
          </a:bodyPr>
          <a:lstStyle/>
          <a:p>
            <a:pPr>
              <a:lnSpc>
                <a:spcPct val="120000"/>
              </a:lnSpc>
              <a:spcBef>
                <a:spcPts val="625"/>
              </a:spcBef>
              <a:buClr>
                <a:schemeClr val="accent1"/>
              </a:buClr>
            </a:pPr>
            <a:r>
              <a:rPr lang="de-DE" sz="800" b="1" dirty="0"/>
              <a:t>Figure7: </a:t>
            </a:r>
            <a:r>
              <a:rPr lang="en-US" sz="800" b="0" i="0" dirty="0">
                <a:solidFill>
                  <a:srgbClr val="000000"/>
                </a:solidFill>
                <a:effectLst/>
              </a:rPr>
              <a:t>Structure and activity of </a:t>
            </a:r>
            <a:r>
              <a:rPr lang="en-US" sz="800" dirty="0" err="1">
                <a:solidFill>
                  <a:srgbClr val="000000"/>
                </a:solidFill>
              </a:rPr>
              <a:t>E</a:t>
            </a:r>
            <a:r>
              <a:rPr lang="en-US" sz="800" b="0" i="0" dirty="0" err="1">
                <a:solidFill>
                  <a:srgbClr val="000000"/>
                </a:solidFill>
                <a:effectLst/>
              </a:rPr>
              <a:t>rastin</a:t>
            </a:r>
            <a:r>
              <a:rPr lang="en-US" sz="800" b="0" i="0" dirty="0">
                <a:solidFill>
                  <a:srgbClr val="000000"/>
                </a:solidFill>
                <a:effectLst/>
              </a:rPr>
              <a:t> (ERA) analogs</a:t>
            </a:r>
            <a:r>
              <a:rPr lang="en-US" sz="800" dirty="0"/>
              <a:t> </a:t>
            </a:r>
            <a:br>
              <a:rPr lang="en-US" sz="800" dirty="0"/>
            </a:br>
            <a:endParaRPr lang="en-US" sz="800" dirty="0"/>
          </a:p>
        </p:txBody>
      </p:sp>
      <p:sp>
        <p:nvSpPr>
          <p:cNvPr id="19" name="TextBox 18">
            <a:extLst>
              <a:ext uri="{FF2B5EF4-FFF2-40B4-BE49-F238E27FC236}">
                <a16:creationId xmlns:a16="http://schemas.microsoft.com/office/drawing/2014/main" id="{64CF4179-9CAC-A755-4EEA-879A6FA588FC}"/>
              </a:ext>
            </a:extLst>
          </p:cNvPr>
          <p:cNvSpPr txBox="1"/>
          <p:nvPr/>
        </p:nvSpPr>
        <p:spPr>
          <a:xfrm>
            <a:off x="4900723" y="4206370"/>
            <a:ext cx="3552496" cy="281872"/>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i="0" dirty="0">
                <a:solidFill>
                  <a:srgbClr val="000000"/>
                </a:solidFill>
                <a:effectLst/>
              </a:rPr>
              <a:t>Figure8: </a:t>
            </a:r>
            <a:r>
              <a:rPr lang="en-US" sz="800" b="0" i="0" dirty="0">
                <a:solidFill>
                  <a:srgbClr val="000000"/>
                </a:solidFill>
                <a:effectLst/>
              </a:rPr>
              <a:t>GSH depletion by </a:t>
            </a:r>
            <a:r>
              <a:rPr lang="en-US" sz="800" dirty="0" err="1">
                <a:solidFill>
                  <a:srgbClr val="000000"/>
                </a:solidFill>
              </a:rPr>
              <a:t>E</a:t>
            </a:r>
            <a:r>
              <a:rPr lang="en-US" sz="800" b="0" i="0" dirty="0" err="1">
                <a:solidFill>
                  <a:srgbClr val="000000"/>
                </a:solidFill>
                <a:effectLst/>
              </a:rPr>
              <a:t>rastin</a:t>
            </a:r>
            <a:r>
              <a:rPr lang="en-US" sz="800" b="0" i="0" dirty="0">
                <a:solidFill>
                  <a:srgbClr val="000000"/>
                </a:solidFill>
                <a:effectLst/>
              </a:rPr>
              <a:t> analogs</a:t>
            </a:r>
            <a:r>
              <a:rPr lang="en-US" sz="800" dirty="0"/>
              <a:t> </a:t>
            </a:r>
            <a:br>
              <a:rPr lang="en-US" sz="800" dirty="0"/>
            </a:br>
            <a:endParaRPr lang="en-US" sz="800" dirty="0"/>
          </a:p>
        </p:txBody>
      </p:sp>
    </p:spTree>
    <p:extLst>
      <p:ext uri="{BB962C8B-B14F-4D97-AF65-F5344CB8AC3E}">
        <p14:creationId xmlns:p14="http://schemas.microsoft.com/office/powerpoint/2010/main" val="1042103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00B7E-4A93-F877-5E1C-FE49086FABF2}"/>
              </a:ext>
            </a:extLst>
          </p:cNvPr>
          <p:cNvSpPr>
            <a:spLocks noGrp="1"/>
          </p:cNvSpPr>
          <p:nvPr>
            <p:ph type="title"/>
          </p:nvPr>
        </p:nvSpPr>
        <p:spPr>
          <a:xfrm>
            <a:off x="97055" y="553068"/>
            <a:ext cx="7522945" cy="376999"/>
          </a:xfrm>
        </p:spPr>
        <p:txBody>
          <a:bodyPr/>
          <a:lstStyle/>
          <a:p>
            <a:r>
              <a:rPr lang="en-US" sz="1800" i="0" dirty="0">
                <a:solidFill>
                  <a:schemeClr val="tx2"/>
                </a:solidFill>
                <a:effectLst/>
              </a:rPr>
              <a:t>Ferroptosis Inducer (</a:t>
            </a:r>
            <a:r>
              <a:rPr lang="en-US" sz="1800" i="0" dirty="0" err="1">
                <a:solidFill>
                  <a:schemeClr val="tx2"/>
                </a:solidFill>
                <a:effectLst/>
              </a:rPr>
              <a:t>Erastin</a:t>
            </a:r>
            <a:r>
              <a:rPr lang="en-US" sz="1800" i="0" dirty="0">
                <a:solidFill>
                  <a:schemeClr val="tx2"/>
                </a:solidFill>
                <a:effectLst/>
              </a:rPr>
              <a:t>) Inhibit Tumor Growth in a</a:t>
            </a:r>
            <a:r>
              <a:rPr lang="en-US" dirty="0">
                <a:solidFill>
                  <a:schemeClr val="tx2"/>
                </a:solidFill>
              </a:rPr>
              <a:t> </a:t>
            </a:r>
            <a:r>
              <a:rPr lang="en-US" sz="1800" i="0" dirty="0">
                <a:solidFill>
                  <a:schemeClr val="tx2"/>
                </a:solidFill>
                <a:effectLst/>
              </a:rPr>
              <a:t>Mouse Model</a:t>
            </a:r>
            <a:r>
              <a:rPr lang="en-US" dirty="0">
                <a:solidFill>
                  <a:schemeClr val="tx2"/>
                </a:solidFill>
              </a:rPr>
              <a:t> </a:t>
            </a:r>
            <a:br>
              <a:rPr lang="en-US" dirty="0">
                <a:solidFill>
                  <a:schemeClr val="tx2"/>
                </a:solidFill>
              </a:rPr>
            </a:br>
            <a:endParaRPr lang="en-US" dirty="0">
              <a:solidFill>
                <a:schemeClr val="tx2"/>
              </a:solidFill>
            </a:endParaRPr>
          </a:p>
        </p:txBody>
      </p:sp>
      <p:sp>
        <p:nvSpPr>
          <p:cNvPr id="4" name="Date Placeholder 3">
            <a:extLst>
              <a:ext uri="{FF2B5EF4-FFF2-40B4-BE49-F238E27FC236}">
                <a16:creationId xmlns:a16="http://schemas.microsoft.com/office/drawing/2014/main" id="{424DFE76-F4F2-C853-C648-756671D45D60}"/>
              </a:ext>
            </a:extLst>
          </p:cNvPr>
          <p:cNvSpPr>
            <a:spLocks noGrp="1"/>
          </p:cNvSpPr>
          <p:nvPr>
            <p:ph type="dt" sz="half" idx="14"/>
          </p:nvPr>
        </p:nvSpPr>
        <p:spPr/>
        <p:txBody>
          <a:bodyPr/>
          <a:lstStyle/>
          <a:p>
            <a:r>
              <a:rPr lang="en-US"/>
              <a:t>June 27</a:t>
            </a:r>
            <a:endParaRPr lang="de-DE" dirty="0"/>
          </a:p>
        </p:txBody>
      </p:sp>
      <p:sp>
        <p:nvSpPr>
          <p:cNvPr id="5" name="Footer Placeholder 4">
            <a:extLst>
              <a:ext uri="{FF2B5EF4-FFF2-40B4-BE49-F238E27FC236}">
                <a16:creationId xmlns:a16="http://schemas.microsoft.com/office/drawing/2014/main" id="{8254391B-F297-63B8-03D6-56800F55723B}"/>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1ECC3378-32D3-E1DB-1540-411AEF2E9026}"/>
              </a:ext>
            </a:extLst>
          </p:cNvPr>
          <p:cNvSpPr>
            <a:spLocks noGrp="1"/>
          </p:cNvSpPr>
          <p:nvPr>
            <p:ph type="sldNum" sz="quarter" idx="16"/>
          </p:nvPr>
        </p:nvSpPr>
        <p:spPr/>
        <p:txBody>
          <a:bodyPr/>
          <a:lstStyle/>
          <a:p>
            <a:fld id="{9E82CC3C-1DC0-4FDA-9590-6CC506AB67F8}" type="slidenum">
              <a:rPr lang="en-US" smtClean="0"/>
              <a:pPr/>
              <a:t>8</a:t>
            </a:fld>
            <a:endParaRPr lang="en-US" dirty="0"/>
          </a:p>
        </p:txBody>
      </p:sp>
      <p:sp>
        <p:nvSpPr>
          <p:cNvPr id="9" name="TextBox 8">
            <a:extLst>
              <a:ext uri="{FF2B5EF4-FFF2-40B4-BE49-F238E27FC236}">
                <a16:creationId xmlns:a16="http://schemas.microsoft.com/office/drawing/2014/main" id="{8B3C6356-20D7-8193-77B7-34B3F7E37D90}"/>
              </a:ext>
            </a:extLst>
          </p:cNvPr>
          <p:cNvSpPr txBox="1"/>
          <p:nvPr/>
        </p:nvSpPr>
        <p:spPr>
          <a:xfrm>
            <a:off x="782594" y="1202724"/>
            <a:ext cx="5379308" cy="1013098"/>
          </a:xfrm>
          <a:prstGeom prst="rect">
            <a:avLst/>
          </a:prstGeom>
          <a:noFill/>
        </p:spPr>
        <p:txBody>
          <a:bodyPr wrap="square" lIns="0" tIns="0" rIns="0" bIns="0" rtlCol="0">
            <a:spAutoFit/>
          </a:bodyPr>
          <a:lstStyle/>
          <a:p>
            <a:pPr marL="285750" indent="-285750">
              <a:lnSpc>
                <a:spcPct val="120000"/>
              </a:lnSpc>
              <a:spcBef>
                <a:spcPts val="625"/>
              </a:spcBef>
              <a:buSzPct val="120000"/>
              <a:buFont typeface="Arial" panose="020B0604020202020204" pitchFamily="34" charset="0"/>
              <a:buChar char="•"/>
            </a:pPr>
            <a:r>
              <a:rPr lang="en-US" sz="1600" dirty="0"/>
              <a:t>Treated mice with P</a:t>
            </a:r>
            <a:r>
              <a:rPr lang="en-US" sz="1600" b="0" i="0" dirty="0">
                <a:effectLst/>
              </a:rPr>
              <a:t>iperazine</a:t>
            </a:r>
            <a:r>
              <a:rPr lang="en-US" sz="1600" dirty="0"/>
              <a:t> </a:t>
            </a:r>
            <a:r>
              <a:rPr lang="en-US" sz="1600" dirty="0" err="1"/>
              <a:t>Erastin</a:t>
            </a:r>
            <a:r>
              <a:rPr lang="en-US" sz="1600" dirty="0"/>
              <a:t> (PE)</a:t>
            </a:r>
          </a:p>
          <a:p>
            <a:pPr marL="285750" indent="-285750">
              <a:lnSpc>
                <a:spcPct val="120000"/>
              </a:lnSpc>
              <a:spcBef>
                <a:spcPts val="625"/>
              </a:spcBef>
              <a:buSzPct val="120000"/>
              <a:buFont typeface="Arial" panose="020B0604020202020204" pitchFamily="34" charset="0"/>
              <a:buChar char="•"/>
            </a:pPr>
            <a:r>
              <a:rPr lang="en-US" sz="1600" dirty="0"/>
              <a:t>S</a:t>
            </a:r>
            <a:r>
              <a:rPr lang="en-US" sz="1600" b="0" i="0" dirty="0">
                <a:effectLst/>
              </a:rPr>
              <a:t>ignificant delay in tumor growth in the PE-treated </a:t>
            </a:r>
          </a:p>
          <a:p>
            <a:pPr marL="179388" indent="-179388">
              <a:lnSpc>
                <a:spcPct val="120000"/>
              </a:lnSpc>
              <a:spcBef>
                <a:spcPts val="625"/>
              </a:spcBef>
              <a:buClr>
                <a:schemeClr val="accent1"/>
              </a:buClr>
              <a:buFont typeface="Arial" panose="020B0604020202020204" pitchFamily="34" charset="0"/>
              <a:buChar char="•"/>
            </a:pPr>
            <a:endParaRPr lang="en-US" sz="1600" dirty="0"/>
          </a:p>
        </p:txBody>
      </p:sp>
      <p:pic>
        <p:nvPicPr>
          <p:cNvPr id="8" name="Picture 7">
            <a:extLst>
              <a:ext uri="{FF2B5EF4-FFF2-40B4-BE49-F238E27FC236}">
                <a16:creationId xmlns:a16="http://schemas.microsoft.com/office/drawing/2014/main" id="{CC6F1C61-49CA-A2E6-D33C-4B181B69183A}"/>
              </a:ext>
            </a:extLst>
          </p:cNvPr>
          <p:cNvPicPr>
            <a:picLocks noChangeAspect="1"/>
          </p:cNvPicPr>
          <p:nvPr/>
        </p:nvPicPr>
        <p:blipFill>
          <a:blip r:embed="rId3"/>
          <a:stretch>
            <a:fillRect/>
          </a:stretch>
        </p:blipFill>
        <p:spPr>
          <a:xfrm>
            <a:off x="4067979" y="2052740"/>
            <a:ext cx="3013135" cy="2645503"/>
          </a:xfrm>
          <a:prstGeom prst="rect">
            <a:avLst/>
          </a:prstGeom>
        </p:spPr>
      </p:pic>
      <p:pic>
        <p:nvPicPr>
          <p:cNvPr id="11" name="Picture 10">
            <a:extLst>
              <a:ext uri="{FF2B5EF4-FFF2-40B4-BE49-F238E27FC236}">
                <a16:creationId xmlns:a16="http://schemas.microsoft.com/office/drawing/2014/main" id="{78AB8940-2205-54E7-F5F7-500F54440FD7}"/>
              </a:ext>
            </a:extLst>
          </p:cNvPr>
          <p:cNvPicPr>
            <a:picLocks noChangeAspect="1"/>
          </p:cNvPicPr>
          <p:nvPr/>
        </p:nvPicPr>
        <p:blipFill>
          <a:blip r:embed="rId4"/>
          <a:stretch>
            <a:fillRect/>
          </a:stretch>
        </p:blipFill>
        <p:spPr>
          <a:xfrm>
            <a:off x="890638" y="2486445"/>
            <a:ext cx="1529682" cy="2025468"/>
          </a:xfrm>
          <a:prstGeom prst="rect">
            <a:avLst/>
          </a:prstGeom>
        </p:spPr>
      </p:pic>
      <p:sp>
        <p:nvSpPr>
          <p:cNvPr id="13" name="TextBox 12">
            <a:extLst>
              <a:ext uri="{FF2B5EF4-FFF2-40B4-BE49-F238E27FC236}">
                <a16:creationId xmlns:a16="http://schemas.microsoft.com/office/drawing/2014/main" id="{DFE19892-FC11-2107-A79D-1A3DBFB16EF1}"/>
              </a:ext>
            </a:extLst>
          </p:cNvPr>
          <p:cNvSpPr txBox="1"/>
          <p:nvPr/>
        </p:nvSpPr>
        <p:spPr>
          <a:xfrm>
            <a:off x="4067979" y="4741913"/>
            <a:ext cx="6738551" cy="788421"/>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i="0" dirty="0">
                <a:solidFill>
                  <a:srgbClr val="000000"/>
                </a:solidFill>
                <a:effectLst/>
              </a:rPr>
              <a:t>Figure9: </a:t>
            </a:r>
            <a:r>
              <a:rPr lang="en-US" sz="800" b="0" i="0" dirty="0">
                <a:solidFill>
                  <a:srgbClr val="000000"/>
                </a:solidFill>
                <a:effectLst/>
              </a:rPr>
              <a:t>PE showed efficacy in preventing HT-1080 tumor formation</a:t>
            </a:r>
            <a:r>
              <a:rPr lang="en-US" sz="800" dirty="0"/>
              <a:t> </a:t>
            </a:r>
            <a:br>
              <a:rPr lang="en-US" sz="800" dirty="0"/>
            </a:br>
            <a:br>
              <a:rPr lang="en-US" sz="800" dirty="0"/>
            </a:br>
            <a:endParaRPr lang="en-US" sz="800" dirty="0"/>
          </a:p>
          <a:p>
            <a:pPr>
              <a:lnSpc>
                <a:spcPct val="120000"/>
              </a:lnSpc>
              <a:spcBef>
                <a:spcPts val="625"/>
              </a:spcBef>
              <a:buClr>
                <a:schemeClr val="accent1"/>
              </a:buClr>
            </a:pPr>
            <a:endParaRPr lang="en-US" sz="1600" dirty="0"/>
          </a:p>
        </p:txBody>
      </p:sp>
    </p:spTree>
    <p:extLst>
      <p:ext uri="{BB962C8B-B14F-4D97-AF65-F5344CB8AC3E}">
        <p14:creationId xmlns:p14="http://schemas.microsoft.com/office/powerpoint/2010/main" val="1764472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797E7271-C4BB-4984-B33A-06F0116A79DA}"/>
              </a:ext>
            </a:extLst>
          </p:cNvPr>
          <p:cNvSpPr>
            <a:spLocks noGrp="1"/>
          </p:cNvSpPr>
          <p:nvPr>
            <p:ph type="dt" sz="half" idx="10"/>
          </p:nvPr>
        </p:nvSpPr>
        <p:spPr/>
        <p:txBody>
          <a:bodyPr/>
          <a:lstStyle/>
          <a:p>
            <a:r>
              <a:rPr lang="en-US"/>
              <a:t>June 27</a:t>
            </a:r>
            <a:endParaRPr lang="de-DE" dirty="0"/>
          </a:p>
        </p:txBody>
      </p:sp>
      <p:sp>
        <p:nvSpPr>
          <p:cNvPr id="6" name="Fußzeilenplatzhalter 5">
            <a:extLst>
              <a:ext uri="{FF2B5EF4-FFF2-40B4-BE49-F238E27FC236}">
                <a16:creationId xmlns:a16="http://schemas.microsoft.com/office/drawing/2014/main" id="{C69D40C1-AE25-42F6-A31E-7D076BAD2573}"/>
              </a:ext>
            </a:extLst>
          </p:cNvPr>
          <p:cNvSpPr>
            <a:spLocks noGrp="1"/>
          </p:cNvSpPr>
          <p:nvPr>
            <p:ph type="ftr" sz="quarter" idx="11"/>
          </p:nvPr>
        </p:nvSpPr>
        <p:spPr/>
        <p:txBody>
          <a:bodyPr/>
          <a:lstStyle/>
          <a:p>
            <a:r>
              <a:rPr lang="de-DE"/>
              <a:t>University of Stuttgart</a:t>
            </a:r>
            <a:endParaRPr lang="de-DE" dirty="0"/>
          </a:p>
        </p:txBody>
      </p:sp>
      <p:sp>
        <p:nvSpPr>
          <p:cNvPr id="7" name="Foliennummernplatzhalter 6">
            <a:extLst>
              <a:ext uri="{FF2B5EF4-FFF2-40B4-BE49-F238E27FC236}">
                <a16:creationId xmlns:a16="http://schemas.microsoft.com/office/drawing/2014/main" id="{D27CF416-9300-415A-9D06-6CE9A460FDD6}"/>
              </a:ext>
            </a:extLst>
          </p:cNvPr>
          <p:cNvSpPr>
            <a:spLocks noGrp="1"/>
          </p:cNvSpPr>
          <p:nvPr>
            <p:ph type="sldNum" sz="quarter" idx="12"/>
          </p:nvPr>
        </p:nvSpPr>
        <p:spPr/>
        <p:txBody>
          <a:bodyPr/>
          <a:lstStyle/>
          <a:p>
            <a:fld id="{9E82CC3C-1DC0-4FDA-9590-6CC506AB67F8}" type="slidenum">
              <a:rPr lang="de-DE" smtClean="0"/>
              <a:t>9</a:t>
            </a:fld>
            <a:endParaRPr lang="de-DE" dirty="0"/>
          </a:p>
        </p:txBody>
      </p:sp>
      <p:sp>
        <p:nvSpPr>
          <p:cNvPr id="8" name="Title 7">
            <a:extLst>
              <a:ext uri="{FF2B5EF4-FFF2-40B4-BE49-F238E27FC236}">
                <a16:creationId xmlns:a16="http://schemas.microsoft.com/office/drawing/2014/main" id="{A639315D-6C31-23BB-4E81-ED068BD6E37B}"/>
              </a:ext>
            </a:extLst>
          </p:cNvPr>
          <p:cNvSpPr>
            <a:spLocks noGrp="1"/>
          </p:cNvSpPr>
          <p:nvPr>
            <p:ph type="title"/>
          </p:nvPr>
        </p:nvSpPr>
        <p:spPr/>
        <p:txBody>
          <a:bodyPr/>
          <a:lstStyle/>
          <a:p>
            <a:br>
              <a:rPr lang="en-US" dirty="0"/>
            </a:br>
            <a:endParaRPr lang="en-US" dirty="0"/>
          </a:p>
        </p:txBody>
      </p:sp>
      <p:sp>
        <p:nvSpPr>
          <p:cNvPr id="2" name="TextBox 1">
            <a:extLst>
              <a:ext uri="{FF2B5EF4-FFF2-40B4-BE49-F238E27FC236}">
                <a16:creationId xmlns:a16="http://schemas.microsoft.com/office/drawing/2014/main" id="{D360CA89-6C47-8EEF-B982-3ABE6858C43D}"/>
              </a:ext>
            </a:extLst>
          </p:cNvPr>
          <p:cNvSpPr txBox="1"/>
          <p:nvPr/>
        </p:nvSpPr>
        <p:spPr>
          <a:xfrm>
            <a:off x="689308" y="1096150"/>
            <a:ext cx="3120692" cy="3545586"/>
          </a:xfrm>
          <a:prstGeom prst="rect">
            <a:avLst/>
          </a:prstGeom>
          <a:noFill/>
        </p:spPr>
        <p:txBody>
          <a:bodyPr wrap="square" lIns="0" tIns="0" rIns="0" bIns="0" rtlCol="0">
            <a:spAutoFit/>
          </a:bodyPr>
          <a:lstStyle/>
          <a:p>
            <a:pPr>
              <a:lnSpc>
                <a:spcPct val="120000"/>
              </a:lnSpc>
              <a:spcBef>
                <a:spcPts val="625"/>
              </a:spcBef>
              <a:buClr>
                <a:schemeClr val="accent1"/>
              </a:buClr>
            </a:pPr>
            <a:r>
              <a:rPr lang="en-US" sz="1200" dirty="0"/>
              <a:t>.</a:t>
            </a:r>
          </a:p>
          <a:p>
            <a:endParaRPr lang="en-US" sz="1600" dirty="0"/>
          </a:p>
          <a:p>
            <a:pPr marL="171450" indent="-171450">
              <a:buFont typeface="Arial" panose="020B0604020202020204" pitchFamily="34" charset="0"/>
              <a:buChar char="•"/>
            </a:pPr>
            <a:r>
              <a:rPr lang="en-US" sz="1600" b="0" i="0" dirty="0">
                <a:solidFill>
                  <a:srgbClr val="000000"/>
                </a:solidFill>
                <a:effectLst/>
              </a:rPr>
              <a:t> GSH remained unaffected by a lethal RSL3 concentration(2 µM)</a:t>
            </a:r>
          </a:p>
          <a:p>
            <a:endParaRPr lang="en-US" sz="1600" b="0" i="0" dirty="0">
              <a:solidFill>
                <a:srgbClr val="000000"/>
              </a:solidFill>
              <a:effectLst/>
            </a:endParaRPr>
          </a:p>
          <a:p>
            <a:endParaRPr lang="en-US" sz="1600" dirty="0">
              <a:solidFill>
                <a:srgbClr val="000000"/>
              </a:solidFill>
            </a:endParaRPr>
          </a:p>
          <a:p>
            <a:endParaRPr lang="en-US" sz="1600" b="0" i="0" dirty="0">
              <a:solidFill>
                <a:srgbClr val="000000"/>
              </a:solidFill>
              <a:effectLst/>
            </a:endParaRPr>
          </a:p>
          <a:p>
            <a:endParaRPr lang="en-US" sz="1600" b="0" i="0" dirty="0">
              <a:solidFill>
                <a:srgbClr val="000000"/>
              </a:solidFill>
              <a:effectLst/>
            </a:endParaRPr>
          </a:p>
          <a:p>
            <a:pPr marL="171450" indent="-171450">
              <a:buFont typeface="Arial" panose="020B0604020202020204" pitchFamily="34" charset="0"/>
              <a:buChar char="•"/>
            </a:pPr>
            <a:r>
              <a:rPr lang="en-US" sz="1600" dirty="0">
                <a:solidFill>
                  <a:srgbClr val="000000"/>
                </a:solidFill>
              </a:rPr>
              <a:t>Increasing</a:t>
            </a:r>
            <a:r>
              <a:rPr lang="en-US" sz="1600" b="0" i="0" dirty="0">
                <a:solidFill>
                  <a:srgbClr val="000000"/>
                </a:solidFill>
                <a:effectLst/>
              </a:rPr>
              <a:t> RSL3 </a:t>
            </a:r>
            <a:r>
              <a:rPr lang="en-US" sz="1600" dirty="0">
                <a:solidFill>
                  <a:srgbClr val="000000"/>
                </a:solidFill>
              </a:rPr>
              <a:t>level leads to increasing in lipid ROS level </a:t>
            </a:r>
            <a:endParaRPr lang="en-US" sz="1600" b="0" i="0" dirty="0">
              <a:solidFill>
                <a:srgbClr val="000000"/>
              </a:solidFill>
              <a:effectLst/>
            </a:endParaRPr>
          </a:p>
          <a:p>
            <a:br>
              <a:rPr lang="en-US" sz="1200" dirty="0"/>
            </a:br>
            <a:r>
              <a:rPr lang="en-US" sz="1200" dirty="0"/>
              <a:t> </a:t>
            </a:r>
            <a:br>
              <a:rPr lang="en-US" sz="1200" dirty="0"/>
            </a:br>
            <a:endParaRPr lang="en-US" sz="1200" dirty="0"/>
          </a:p>
          <a:p>
            <a:endParaRPr lang="en-US" sz="1200" dirty="0"/>
          </a:p>
          <a:p>
            <a:br>
              <a:rPr lang="en-US" sz="1200" dirty="0"/>
            </a:br>
            <a:endParaRPr lang="en-US" sz="1200" dirty="0"/>
          </a:p>
        </p:txBody>
      </p:sp>
      <p:sp>
        <p:nvSpPr>
          <p:cNvPr id="9" name="TextBox 8">
            <a:extLst>
              <a:ext uri="{FF2B5EF4-FFF2-40B4-BE49-F238E27FC236}">
                <a16:creationId xmlns:a16="http://schemas.microsoft.com/office/drawing/2014/main" id="{AEA8B4A6-ACEC-61D9-6F36-E0CA215D927F}"/>
              </a:ext>
            </a:extLst>
          </p:cNvPr>
          <p:cNvSpPr txBox="1"/>
          <p:nvPr/>
        </p:nvSpPr>
        <p:spPr>
          <a:xfrm>
            <a:off x="4960179" y="2576752"/>
            <a:ext cx="3385751" cy="281872"/>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i="0" dirty="0">
                <a:solidFill>
                  <a:srgbClr val="000000"/>
                </a:solidFill>
                <a:effectLst/>
              </a:rPr>
              <a:t>Figure10: </a:t>
            </a:r>
            <a:r>
              <a:rPr lang="en-US" sz="800" dirty="0">
                <a:solidFill>
                  <a:srgbClr val="000000"/>
                </a:solidFill>
              </a:rPr>
              <a:t>RSL3</a:t>
            </a:r>
            <a:r>
              <a:rPr lang="en-US" sz="800" b="0" i="0" dirty="0">
                <a:solidFill>
                  <a:srgbClr val="000000"/>
                </a:solidFill>
                <a:effectLst/>
              </a:rPr>
              <a:t> does not deplete GSH. </a:t>
            </a:r>
            <a:br>
              <a:rPr lang="en-US" sz="800" dirty="0"/>
            </a:br>
            <a:endParaRPr lang="en-US" sz="800" dirty="0"/>
          </a:p>
        </p:txBody>
      </p:sp>
      <p:sp>
        <p:nvSpPr>
          <p:cNvPr id="12" name="TextBox 11">
            <a:extLst>
              <a:ext uri="{FF2B5EF4-FFF2-40B4-BE49-F238E27FC236}">
                <a16:creationId xmlns:a16="http://schemas.microsoft.com/office/drawing/2014/main" id="{5AE703B4-DD05-6B47-4465-862858711544}"/>
              </a:ext>
            </a:extLst>
          </p:cNvPr>
          <p:cNvSpPr txBox="1"/>
          <p:nvPr/>
        </p:nvSpPr>
        <p:spPr>
          <a:xfrm>
            <a:off x="4960179" y="4968862"/>
            <a:ext cx="3646086" cy="281872"/>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i="0" dirty="0">
                <a:solidFill>
                  <a:srgbClr val="000000"/>
                </a:solidFill>
                <a:effectLst/>
              </a:rPr>
              <a:t>Figure11: </a:t>
            </a:r>
            <a:r>
              <a:rPr lang="en-US" sz="800" b="0" i="0" dirty="0">
                <a:solidFill>
                  <a:srgbClr val="000000"/>
                </a:solidFill>
                <a:effectLst/>
              </a:rPr>
              <a:t>RSL3 treatment increased lipid ROS level</a:t>
            </a:r>
            <a:r>
              <a:rPr lang="en-US" sz="800" dirty="0"/>
              <a:t> </a:t>
            </a:r>
            <a:br>
              <a:rPr lang="en-US" sz="800" dirty="0"/>
            </a:br>
            <a:endParaRPr lang="en-US" sz="800" dirty="0"/>
          </a:p>
        </p:txBody>
      </p:sp>
      <p:sp>
        <p:nvSpPr>
          <p:cNvPr id="3" name="Titel 1">
            <a:extLst>
              <a:ext uri="{FF2B5EF4-FFF2-40B4-BE49-F238E27FC236}">
                <a16:creationId xmlns:a16="http://schemas.microsoft.com/office/drawing/2014/main" id="{6DEAD0F2-FF9B-1497-6011-CAC4024DB811}"/>
              </a:ext>
            </a:extLst>
          </p:cNvPr>
          <p:cNvSpPr txBox="1">
            <a:spLocks/>
          </p:cNvSpPr>
          <p:nvPr/>
        </p:nvSpPr>
        <p:spPr>
          <a:xfrm>
            <a:off x="413369" y="473190"/>
            <a:ext cx="6956277" cy="589829"/>
          </a:xfrm>
          <a:prstGeom prst="rect">
            <a:avLst/>
          </a:prstGeom>
        </p:spPr>
        <p:txBody>
          <a:bodyPr vert="horz" lIns="0" tIns="0" rIns="0" bIns="0" rtlCol="0" anchor="t">
            <a:noAutofit/>
          </a:bodyPr>
          <a:lstStyle>
            <a:lvl1pPr algn="l" defTabSz="571454" rtl="0" eaLnBrk="1" latinLnBrk="0" hangingPunct="1">
              <a:lnSpc>
                <a:spcPct val="90000"/>
              </a:lnSpc>
              <a:spcBef>
                <a:spcPct val="0"/>
              </a:spcBef>
              <a:buNone/>
              <a:defRPr sz="1800" b="1" kern="1200">
                <a:solidFill>
                  <a:schemeClr val="tx1"/>
                </a:solidFill>
                <a:latin typeface="+mj-lt"/>
                <a:ea typeface="+mj-ea"/>
                <a:cs typeface="+mj-cs"/>
              </a:defRPr>
            </a:lvl1pPr>
          </a:lstStyle>
          <a:p>
            <a:r>
              <a:rPr lang="en-US" sz="1800" i="0" dirty="0">
                <a:effectLst/>
              </a:rPr>
              <a:t>RSL3 Binds to and Inactivates GPX4</a:t>
            </a:r>
            <a:endParaRPr lang="de-DE" dirty="0"/>
          </a:p>
        </p:txBody>
      </p:sp>
      <p:pic>
        <p:nvPicPr>
          <p:cNvPr id="13" name="Picture 12">
            <a:extLst>
              <a:ext uri="{FF2B5EF4-FFF2-40B4-BE49-F238E27FC236}">
                <a16:creationId xmlns:a16="http://schemas.microsoft.com/office/drawing/2014/main" id="{E6167E22-4DC4-4FE1-5CCB-FC92E46911CB}"/>
              </a:ext>
            </a:extLst>
          </p:cNvPr>
          <p:cNvPicPr>
            <a:picLocks noChangeAspect="1"/>
          </p:cNvPicPr>
          <p:nvPr/>
        </p:nvPicPr>
        <p:blipFill>
          <a:blip r:embed="rId3"/>
          <a:stretch>
            <a:fillRect/>
          </a:stretch>
        </p:blipFill>
        <p:spPr>
          <a:xfrm>
            <a:off x="4739874" y="269859"/>
            <a:ext cx="2096060" cy="2296747"/>
          </a:xfrm>
          <a:prstGeom prst="rect">
            <a:avLst/>
          </a:prstGeom>
        </p:spPr>
      </p:pic>
      <p:pic>
        <p:nvPicPr>
          <p:cNvPr id="15" name="Picture 14">
            <a:extLst>
              <a:ext uri="{FF2B5EF4-FFF2-40B4-BE49-F238E27FC236}">
                <a16:creationId xmlns:a16="http://schemas.microsoft.com/office/drawing/2014/main" id="{6DB84FB9-493A-4168-9744-D5531C18F2AD}"/>
              </a:ext>
            </a:extLst>
          </p:cNvPr>
          <p:cNvPicPr>
            <a:picLocks noChangeAspect="1"/>
          </p:cNvPicPr>
          <p:nvPr/>
        </p:nvPicPr>
        <p:blipFill>
          <a:blip r:embed="rId4"/>
          <a:stretch>
            <a:fillRect/>
          </a:stretch>
        </p:blipFill>
        <p:spPr>
          <a:xfrm>
            <a:off x="4683830" y="2898992"/>
            <a:ext cx="2208149" cy="2075812"/>
          </a:xfrm>
          <a:prstGeom prst="rect">
            <a:avLst/>
          </a:prstGeom>
        </p:spPr>
      </p:pic>
      <p:sp>
        <p:nvSpPr>
          <p:cNvPr id="4" name="TextBox 3">
            <a:extLst>
              <a:ext uri="{FF2B5EF4-FFF2-40B4-BE49-F238E27FC236}">
                <a16:creationId xmlns:a16="http://schemas.microsoft.com/office/drawing/2014/main" id="{5A5B3292-2A1D-4CD2-E71B-3D0BBE1F9EC4}"/>
              </a:ext>
            </a:extLst>
          </p:cNvPr>
          <p:cNvSpPr txBox="1"/>
          <p:nvPr/>
        </p:nvSpPr>
        <p:spPr>
          <a:xfrm>
            <a:off x="390263" y="4467857"/>
            <a:ext cx="3312522" cy="631583"/>
          </a:xfrm>
          <a:prstGeom prst="rect">
            <a:avLst/>
          </a:prstGeom>
          <a:noFill/>
        </p:spPr>
        <p:txBody>
          <a:bodyPr wrap="square" lIns="0" tIns="0" rIns="0" bIns="0" rtlCol="0">
            <a:spAutoFit/>
          </a:bodyPr>
          <a:lstStyle/>
          <a:p>
            <a:pPr>
              <a:lnSpc>
                <a:spcPct val="120000"/>
              </a:lnSpc>
              <a:spcBef>
                <a:spcPts val="625"/>
              </a:spcBef>
              <a:buClr>
                <a:schemeClr val="accent1"/>
              </a:buClr>
            </a:pPr>
            <a:r>
              <a:rPr lang="en-US" sz="1000" dirty="0"/>
              <a:t>BSO: </a:t>
            </a:r>
            <a:r>
              <a:rPr lang="en-US" sz="1050" dirty="0"/>
              <a:t>Buthionine </a:t>
            </a:r>
            <a:r>
              <a:rPr lang="en-US" sz="1050" dirty="0" err="1"/>
              <a:t>sulfoximine</a:t>
            </a:r>
            <a:r>
              <a:rPr lang="en-US" sz="1050" dirty="0"/>
              <a:t>, </a:t>
            </a:r>
            <a:r>
              <a:rPr lang="en-US" sz="1000" dirty="0"/>
              <a:t>inhibits the synthesis of GSH by inhibiting gamma-</a:t>
            </a:r>
            <a:r>
              <a:rPr lang="en-US" sz="1000" dirty="0" err="1"/>
              <a:t>glutamylcysteine</a:t>
            </a:r>
            <a:r>
              <a:rPr lang="en-US" sz="1000" dirty="0"/>
              <a:t> synthetase.</a:t>
            </a:r>
          </a:p>
          <a:p>
            <a:pPr>
              <a:lnSpc>
                <a:spcPct val="120000"/>
              </a:lnSpc>
              <a:spcBef>
                <a:spcPts val="625"/>
              </a:spcBef>
              <a:buClr>
                <a:schemeClr val="accent1"/>
              </a:buClr>
            </a:pPr>
            <a:r>
              <a:rPr lang="en-US" sz="1000" dirty="0"/>
              <a:t>DMSO: </a:t>
            </a:r>
            <a:r>
              <a:rPr lang="en-US" sz="1050" dirty="0"/>
              <a:t>Dimethyl sulfoxide</a:t>
            </a:r>
            <a:r>
              <a:rPr lang="en-US" sz="1000" dirty="0"/>
              <a:t>, control.</a:t>
            </a:r>
          </a:p>
        </p:txBody>
      </p:sp>
    </p:spTree>
    <p:extLst>
      <p:ext uri="{BB962C8B-B14F-4D97-AF65-F5344CB8AC3E}">
        <p14:creationId xmlns:p14="http://schemas.microsoft.com/office/powerpoint/2010/main" val="147362196"/>
      </p:ext>
    </p:extLst>
  </p:cSld>
  <p:clrMapOvr>
    <a:masterClrMapping/>
  </p:clrMapOvr>
</p:sld>
</file>

<file path=ppt/theme/theme1.xml><?xml version="1.0" encoding="utf-8"?>
<a:theme xmlns:a="http://schemas.openxmlformats.org/drawingml/2006/main" name="Uni-Stuttgart">
  <a:themeElements>
    <a:clrScheme name="UNI COLOUR">
      <a:dk1>
        <a:srgbClr val="3E444C"/>
      </a:dk1>
      <a:lt1>
        <a:sysClr val="window" lastClr="FFFFFF"/>
      </a:lt1>
      <a:dk2>
        <a:srgbClr val="000000"/>
      </a:dk2>
      <a:lt2>
        <a:srgbClr val="9F9998"/>
      </a:lt2>
      <a:accent1>
        <a:srgbClr val="00BEFF"/>
      </a:accent1>
      <a:accent2>
        <a:srgbClr val="00519E"/>
      </a:accent2>
      <a:accent3>
        <a:srgbClr val="3E444C"/>
      </a:accent3>
      <a:accent4>
        <a:srgbClr val="7DC6EA"/>
      </a:accent4>
      <a:accent5>
        <a:srgbClr val="9F9998"/>
      </a:accent5>
      <a:accent6>
        <a:srgbClr val="FFD500"/>
      </a:accent6>
      <a:hlink>
        <a:srgbClr val="00BEFF"/>
      </a:hlink>
      <a:folHlink>
        <a:srgbClr val="3E444C"/>
      </a:folHlink>
    </a:clrScheme>
    <a:fontScheme name="Universitaet_Stuttgart_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79388" indent="-179388">
          <a:lnSpc>
            <a:spcPct val="120000"/>
          </a:lnSpc>
          <a:spcBef>
            <a:spcPts val="625"/>
          </a:spcBef>
          <a:buClr>
            <a:schemeClr val="accent1"/>
          </a:buClr>
          <a:buFont typeface="Arial" panose="020B0604020202020204" pitchFamily="34" charset="0"/>
          <a:buChar char="•"/>
          <a:defRPr sz="1600" dirty="0" smtClean="0"/>
        </a:defPPr>
      </a:lstStyle>
    </a:txDef>
  </a:objectDefaults>
  <a:extraClrSchemeLst/>
  <a:extLst>
    <a:ext uri="{05A4C25C-085E-4340-85A3-A5531E510DB2}">
      <thm15:themeFamily xmlns:thm15="http://schemas.microsoft.com/office/thememl/2012/main" name="Uni Master D_4zu3 Institute.pptx" id="{6D8385CB-4C80-44F7-9EEB-B1ABB9AEE3DE}" vid="{86874F3B-89F2-413F-BFDA-73C6E5869287}"/>
    </a:ext>
  </a:extLst>
</a:theme>
</file>

<file path=ppt/theme/theme2.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 Master D_4zu3 Institute</Template>
  <TotalTime>2688</TotalTime>
  <Words>5500</Words>
  <Application>Microsoft Office PowerPoint</Application>
  <PresentationFormat>Custom</PresentationFormat>
  <Paragraphs>495</Paragraphs>
  <Slides>34</Slides>
  <Notes>15</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Advhelvneue-italic</vt:lpstr>
      <vt:lpstr>AdvPS3F4C13</vt:lpstr>
      <vt:lpstr>AdvPSA183</vt:lpstr>
      <vt:lpstr>AdvPSA189</vt:lpstr>
      <vt:lpstr>AdvPSHN-H</vt:lpstr>
      <vt:lpstr>AdvPSHN-M</vt:lpstr>
      <vt:lpstr>AdvTT9ae090ab</vt:lpstr>
      <vt:lpstr>Arial</vt:lpstr>
      <vt:lpstr>URWPalladioL-Bold</vt:lpstr>
      <vt:lpstr>Uni-Stuttgart</vt:lpstr>
      <vt:lpstr>PowerPoint Presentation</vt:lpstr>
      <vt:lpstr>Introduction to Ferroptosis</vt:lpstr>
      <vt:lpstr>PowerPoint Presentation</vt:lpstr>
      <vt:lpstr>Glutathione Peroxidase 4 (GPX4)  </vt:lpstr>
      <vt:lpstr>Prominent role of GPX4 in Ferroptosis</vt:lpstr>
      <vt:lpstr>Erastin Depletes Glutathione to Trigger Selective Ferroptosis</vt:lpstr>
      <vt:lpstr>GSH-Reduction Activity and Lethality of Erastin Analogs</vt:lpstr>
      <vt:lpstr>Ferroptosis Inducer (Erastin) Inhibit Tumor Growth in a Mouse Model  </vt:lpstr>
      <vt:lpstr> </vt:lpstr>
      <vt:lpstr> </vt:lpstr>
      <vt:lpstr>PowerPoint Presentation</vt:lpstr>
      <vt:lpstr>Ferroptosis Inducer (RSL3) Inhibit Tumor Growth in a Mouse Model  </vt:lpstr>
      <vt:lpstr>PowerPoint Presentation</vt:lpstr>
      <vt:lpstr>Summary</vt:lpstr>
      <vt:lpstr>PowerPoint Presentation</vt:lpstr>
      <vt:lpstr>PowerPoint Presentation</vt:lpstr>
      <vt:lpstr>PowerPoint Presentation</vt:lpstr>
      <vt:lpstr>Ferroptosis Inducers Inhibit Tumor Growth in a Xenograft Mouse Model  </vt:lpstr>
      <vt:lpstr>Ferroptosis Inducers Inhibit Tumor Growth in a Xenograft Mouse Model  </vt:lpstr>
      <vt:lpstr> </vt:lpstr>
      <vt:lpstr>PowerPoint Presentation</vt:lpstr>
      <vt:lpstr>PowerPoint Presentation</vt:lpstr>
      <vt:lpstr>PowerPoint Presentation</vt:lpstr>
      <vt:lpstr>PowerPoint Presentation</vt:lpstr>
      <vt:lpstr>We considered that one consequence of GSH depletion could be inactivation of glutathione-dependent peroxidases (GPXs).  </vt:lpstr>
      <vt:lpstr>RSL3 Binds to and Inactivates GPX4  </vt:lpstr>
      <vt:lpstr>RSL3 Binds to and Inactivates GPX4  </vt:lpstr>
      <vt:lpstr>Taken together, these data suggest that GPX4 is a central regulator of ferroptosis induced by erastin and RSL3. Cell death was enhanced in the BJ-derived cell lines expressing HRASV12 due to the increased basal ROS (Figure 2A) and enhanced lipid peroxidation after GPX4 inhibition, which caused selective lethality in this engineered isogenic cell line model.  </vt:lpstr>
      <vt:lpstr>PowerPoint Presentation</vt:lpstr>
      <vt:lpstr>These results demonstrate that GPX4-regulated ferroptosis is a common mechanism shared by multiple independent small molecule scaffolds. All FIN compounds can be categorized into two classes based on the mode of GPX4 inhibition. One class, including erastin, inhibits GPX4 through GSH depletion. The second class inhibits GPX4 without GSH depletion, such as RSL3, which inhibits GPX4 directly  </vt:lpstr>
      <vt:lpstr>Ferroptosis Inducers Inhibit Tumor Growth in a Xenograft Mouse Model  </vt:lpstr>
      <vt:lpstr>Ferroptosis Inducers Inhibit Tumor Growth in a Xenograft Mouse Model  </vt:lpstr>
      <vt:lpstr>(1S, 3R)-RSL3 could prevent tumor growth  </vt:lpstr>
      <vt:lpstr>Diffuse Large B Cell Lymphomas and Renal Cell Carcinomas Are Sensitive to Ferroptosis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loqman samani</dc:creator>
  <cp:lastModifiedBy>loqman samani</cp:lastModifiedBy>
  <cp:revision>9</cp:revision>
  <dcterms:created xsi:type="dcterms:W3CDTF">2024-06-15T10:39:16Z</dcterms:created>
  <dcterms:modified xsi:type="dcterms:W3CDTF">2024-06-27T04:41:05Z</dcterms:modified>
</cp:coreProperties>
</file>